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9" r:id="rId4"/>
    <p:sldId id="258" r:id="rId5"/>
    <p:sldId id="260" r:id="rId6"/>
    <p:sldId id="261" r:id="rId7"/>
    <p:sldId id="265" r:id="rId8"/>
    <p:sldId id="266" r:id="rId9"/>
    <p:sldId id="263" r:id="rId10"/>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1758" autoAdjust="0"/>
  </p:normalViewPr>
  <p:slideViewPr>
    <p:cSldViewPr snapToGrid="0" snapToObjects="1">
      <p:cViewPr varScale="1">
        <p:scale>
          <a:sx n="56" d="100"/>
          <a:sy n="56" d="100"/>
        </p:scale>
        <p:origin x="1580" y="48"/>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jpe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CA9D84-6C41-6143-985F-2895D7C1E3EE}" type="datetimeFigureOut">
              <a:rPr lang="en-US" smtClean="0"/>
              <a:t>7/22/2023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95343F-7563-1141-B1E8-31C042C89D4A}" type="slidenum">
              <a:rPr lang="en-US" smtClean="0"/>
              <a:t>‹#›</a:t>
            </a:fld>
            <a:endParaRPr lang="en-US"/>
          </a:p>
        </p:txBody>
      </p:sp>
    </p:spTree>
    <p:extLst>
      <p:ext uri="{BB962C8B-B14F-4D97-AF65-F5344CB8AC3E}">
        <p14:creationId xmlns:p14="http://schemas.microsoft.com/office/powerpoint/2010/main" val="181641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Annie Brinza, and my group mates are Jingjing Li and Nicole Levin. Our project this semester was to examine the relationship between water availability and adoption of adaptation measures in the Brazilian Amazon. The investigator of our project was Mariana Vedoveto</a:t>
            </a:r>
          </a:p>
        </p:txBody>
      </p:sp>
      <p:sp>
        <p:nvSpPr>
          <p:cNvPr id="4" name="Slide Number Placeholder 3"/>
          <p:cNvSpPr>
            <a:spLocks noGrp="1"/>
          </p:cNvSpPr>
          <p:nvPr>
            <p:ph type="sldNum" sz="quarter" idx="5"/>
          </p:nvPr>
        </p:nvSpPr>
        <p:spPr/>
        <p:txBody>
          <a:bodyPr/>
          <a:lstStyle/>
          <a:p>
            <a:fld id="{7E95343F-7563-1141-B1E8-31C042C89D4A}" type="slidenum">
              <a:rPr lang="en-US" smtClean="0"/>
              <a:t>1</a:t>
            </a:fld>
            <a:endParaRPr lang="en-US"/>
          </a:p>
        </p:txBody>
      </p:sp>
    </p:spTree>
    <p:extLst>
      <p:ext uri="{BB962C8B-B14F-4D97-AF65-F5344CB8AC3E}">
        <p14:creationId xmlns:p14="http://schemas.microsoft.com/office/powerpoint/2010/main" val="2009015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is a collaboration between seven universities and has spanned decades. The overall goal of the project is to </a:t>
            </a:r>
            <a:r>
              <a:rPr lang="en-US" dirty="0">
                <a:effectLst/>
              </a:rPr>
              <a:t>provide researchers and policymakers with actionable knowledge about connections between water and rural production that can help local communities make informed decisions to improve human well-being while conserving Amazonian ecosystems.</a:t>
            </a:r>
            <a:endParaRPr lang="en-US" dirty="0"/>
          </a:p>
        </p:txBody>
      </p:sp>
      <p:sp>
        <p:nvSpPr>
          <p:cNvPr id="4" name="Slide Number Placeholder 3"/>
          <p:cNvSpPr>
            <a:spLocks noGrp="1"/>
          </p:cNvSpPr>
          <p:nvPr>
            <p:ph type="sldNum" sz="quarter" idx="5"/>
          </p:nvPr>
        </p:nvSpPr>
        <p:spPr/>
        <p:txBody>
          <a:bodyPr/>
          <a:lstStyle/>
          <a:p>
            <a:fld id="{7E95343F-7563-1141-B1E8-31C042C89D4A}" type="slidenum">
              <a:rPr lang="en-US" smtClean="0"/>
              <a:t>2</a:t>
            </a:fld>
            <a:endParaRPr lang="en-US"/>
          </a:p>
        </p:txBody>
      </p:sp>
    </p:spTree>
    <p:extLst>
      <p:ext uri="{BB962C8B-B14F-4D97-AF65-F5344CB8AC3E}">
        <p14:creationId xmlns:p14="http://schemas.microsoft.com/office/powerpoint/2010/main" val="2148837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investigator’s hypothesis is that changes in water availability influence farmers’ decisions on adopting adaptation measures. For this project, four types of adaptation measures are considered – cattle management, changing from crops to cattle, water management, such as creating ponds on the land, pasture management, such as fallowing the land, and forest conservation, such as setting land aside for forest regeneration</a:t>
            </a:r>
          </a:p>
          <a:p>
            <a:r>
              <a:rPr lang="en-US" dirty="0"/>
              <a:t>If the relationship between the two can be better understood, recommendations can be made for how the farmers should adapt in a way that minimizes further risk to the ecosystem. As an example – if farmers are more likely to clear additional land in order to try and grow more crops with less water available, that deforestation can lead to worse climate instability and further water vulnerability (WORD BETTER). </a:t>
            </a:r>
          </a:p>
        </p:txBody>
      </p:sp>
      <p:sp>
        <p:nvSpPr>
          <p:cNvPr id="4" name="Slide Number Placeholder 3"/>
          <p:cNvSpPr>
            <a:spLocks noGrp="1"/>
          </p:cNvSpPr>
          <p:nvPr>
            <p:ph type="sldNum" sz="quarter" idx="5"/>
          </p:nvPr>
        </p:nvSpPr>
        <p:spPr/>
        <p:txBody>
          <a:bodyPr/>
          <a:lstStyle/>
          <a:p>
            <a:fld id="{7E95343F-7563-1141-B1E8-31C042C89D4A}" type="slidenum">
              <a:rPr lang="en-US" smtClean="0"/>
              <a:t>3</a:t>
            </a:fld>
            <a:endParaRPr lang="en-US"/>
          </a:p>
        </p:txBody>
      </p:sp>
    </p:spTree>
    <p:extLst>
      <p:ext uri="{BB962C8B-B14F-4D97-AF65-F5344CB8AC3E}">
        <p14:creationId xmlns:p14="http://schemas.microsoft.com/office/powerpoint/2010/main" val="8111213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dirty="0"/>
              <a:t>Now that you understand the project background, I would like to dive deeper into the research questions we worked on answering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primary question of focus is: Is there a statistically significant relationship between water availability and the adoption of adaptation methods among rural farmers in Brazil?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is important for our researcher because she needs to understand how farmers are adapting to the water availability issues, and if any of them are taking a route that could make climate change even worse and result in a positive feedback cycle.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She has two sub-hypotheses: Adaptation will vary depending on level of wealth, since some methods are more expensive to implement. The other is some adaptation methods will be more popular across all farmers, and will possibly correlate more closely with water availability issues</a:t>
            </a:r>
          </a:p>
          <a:p>
            <a:endParaRPr lang="en-US" dirty="0"/>
          </a:p>
        </p:txBody>
      </p:sp>
      <p:sp>
        <p:nvSpPr>
          <p:cNvPr id="4" name="Slide Number Placeholder 3"/>
          <p:cNvSpPr>
            <a:spLocks noGrp="1"/>
          </p:cNvSpPr>
          <p:nvPr>
            <p:ph type="sldNum" sz="quarter" idx="5"/>
          </p:nvPr>
        </p:nvSpPr>
        <p:spPr/>
        <p:txBody>
          <a:bodyPr/>
          <a:lstStyle/>
          <a:p>
            <a:fld id="{7E95343F-7563-1141-B1E8-31C042C89D4A}" type="slidenum">
              <a:rPr lang="en-US" smtClean="0"/>
              <a:t>4</a:t>
            </a:fld>
            <a:endParaRPr lang="en-US"/>
          </a:p>
        </p:txBody>
      </p:sp>
    </p:spTree>
    <p:extLst>
      <p:ext uri="{BB962C8B-B14F-4D97-AF65-F5344CB8AC3E}">
        <p14:creationId xmlns:p14="http://schemas.microsoft.com/office/powerpoint/2010/main" val="364119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0" indent="-342900" algn="l" rtl="0">
              <a:spcBef>
                <a:spcPts val="0"/>
              </a:spcBef>
              <a:spcAft>
                <a:spcPts val="0"/>
              </a:spcAft>
              <a:buSzPts val="1800"/>
              <a:buChar char="●"/>
            </a:pPr>
            <a:r>
              <a:rPr lang="en-US" dirty="0"/>
              <a:t>Now we can go through some of our logistic regression modeling results</a:t>
            </a:r>
          </a:p>
          <a:p>
            <a:pPr marL="457200" lvl="0" indent="-342900" algn="l" rtl="0">
              <a:spcBef>
                <a:spcPts val="0"/>
              </a:spcBef>
              <a:spcAft>
                <a:spcPts val="0"/>
              </a:spcAft>
              <a:buSzPts val="1800"/>
              <a:buChar char="●"/>
            </a:pPr>
            <a:r>
              <a:rPr lang="en-US" dirty="0"/>
              <a:t>Our first model was a simple logistic regression model for any adaptation with drainage area as the only predictor variable. This model did not show a significant relationship.</a:t>
            </a:r>
          </a:p>
          <a:p>
            <a:pPr marL="457200" lvl="0" indent="-342900" algn="l" rtl="0">
              <a:spcBef>
                <a:spcPts val="0"/>
              </a:spcBef>
              <a:spcAft>
                <a:spcPts val="0"/>
              </a:spcAft>
              <a:buSzPts val="1800"/>
              <a:buChar char="●"/>
            </a:pPr>
            <a:r>
              <a:rPr lang="en-US" dirty="0"/>
              <a:t>We next looked at a natural log transformation for drainage area.  You can see the long tail on the drainage area distribution in the histogram on the left.</a:t>
            </a:r>
          </a:p>
          <a:p>
            <a:pPr marL="457200" lvl="0" indent="-342900" algn="l" rtl="0">
              <a:spcBef>
                <a:spcPts val="0"/>
              </a:spcBef>
              <a:spcAft>
                <a:spcPts val="0"/>
              </a:spcAft>
              <a:buSzPts val="1800"/>
              <a:buChar char="●"/>
            </a:pPr>
            <a:r>
              <a:rPr lang="en-US" dirty="0"/>
              <a:t>Taking the natural log of drainage area gives us the more even distribution in the histogram on the right. </a:t>
            </a:r>
          </a:p>
          <a:p>
            <a:pPr marL="457200" lvl="0" indent="-342900" algn="l" rtl="0">
              <a:spcBef>
                <a:spcPts val="0"/>
              </a:spcBef>
              <a:spcAft>
                <a:spcPts val="0"/>
              </a:spcAft>
              <a:buSzPts val="1800"/>
              <a:buChar char="●"/>
            </a:pPr>
            <a:r>
              <a:rPr lang="en-US" dirty="0"/>
              <a:t>Here we saw a significant relationship, as you can see in the model summary with a p-value much lower than 0.05 for the log of drainage area</a:t>
            </a:r>
          </a:p>
          <a:p>
            <a:endParaRPr lang="en-US" dirty="0"/>
          </a:p>
        </p:txBody>
      </p:sp>
      <p:sp>
        <p:nvSpPr>
          <p:cNvPr id="4" name="Slide Number Placeholder 3"/>
          <p:cNvSpPr>
            <a:spLocks noGrp="1"/>
          </p:cNvSpPr>
          <p:nvPr>
            <p:ph type="sldNum" sz="quarter" idx="5"/>
          </p:nvPr>
        </p:nvSpPr>
        <p:spPr/>
        <p:txBody>
          <a:bodyPr/>
          <a:lstStyle/>
          <a:p>
            <a:fld id="{7E95343F-7563-1141-B1E8-31C042C89D4A}" type="slidenum">
              <a:rPr lang="en-US" smtClean="0"/>
              <a:t>5</a:t>
            </a:fld>
            <a:endParaRPr lang="en-US"/>
          </a:p>
        </p:txBody>
      </p:sp>
    </p:spTree>
    <p:extLst>
      <p:ext uri="{BB962C8B-B14F-4D97-AF65-F5344CB8AC3E}">
        <p14:creationId xmlns:p14="http://schemas.microsoft.com/office/powerpoint/2010/main" val="261767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0" indent="-342900" algn="l" rtl="0">
              <a:spcBef>
                <a:spcPts val="0"/>
              </a:spcBef>
              <a:spcAft>
                <a:spcPts val="0"/>
              </a:spcAft>
              <a:buSzPts val="1800"/>
              <a:buChar char="●"/>
            </a:pPr>
            <a:r>
              <a:rPr lang="en-US" dirty="0"/>
              <a:t>We also modeled the logistic regression for our four categories of adaptation individually: cattle management, water management, pasture management, and forest conservation with the natural log of drainage area as the only predictor variable.</a:t>
            </a:r>
          </a:p>
          <a:p>
            <a:pPr marL="457200" lvl="0" indent="-342900" algn="l" rtl="0">
              <a:spcBef>
                <a:spcPts val="0"/>
              </a:spcBef>
              <a:spcAft>
                <a:spcPts val="0"/>
              </a:spcAft>
              <a:buSzPts val="1800"/>
              <a:buChar char="●"/>
            </a:pPr>
            <a:r>
              <a:rPr lang="en-US" dirty="0"/>
              <a:t>We saw a significant relationship between the natural log of drainage area and adaptation, with very small p-values for pasture management and forest conservation. </a:t>
            </a:r>
          </a:p>
          <a:p>
            <a:pPr marL="457200" lvl="0" indent="-342900" algn="l" rtl="0">
              <a:spcBef>
                <a:spcPts val="0"/>
              </a:spcBef>
              <a:spcAft>
                <a:spcPts val="0"/>
              </a:spcAft>
              <a:buSzPts val="1800"/>
              <a:buChar char="●"/>
            </a:pPr>
            <a:r>
              <a:rPr lang="en-US" dirty="0"/>
              <a:t>Evidence of a relationship between water management and log(drainage area) looks the weakest, with a p-value of .054 and cattle management fell in between with a p-value of .0297</a:t>
            </a:r>
          </a:p>
        </p:txBody>
      </p:sp>
      <p:sp>
        <p:nvSpPr>
          <p:cNvPr id="4" name="Slide Number Placeholder 3"/>
          <p:cNvSpPr>
            <a:spLocks noGrp="1"/>
          </p:cNvSpPr>
          <p:nvPr>
            <p:ph type="sldNum" sz="quarter" idx="5"/>
          </p:nvPr>
        </p:nvSpPr>
        <p:spPr/>
        <p:txBody>
          <a:bodyPr/>
          <a:lstStyle/>
          <a:p>
            <a:fld id="{7E95343F-7563-1141-B1E8-31C042C89D4A}" type="slidenum">
              <a:rPr lang="en-US" smtClean="0"/>
              <a:t>6</a:t>
            </a:fld>
            <a:endParaRPr lang="en-US"/>
          </a:p>
        </p:txBody>
      </p:sp>
    </p:spTree>
    <p:extLst>
      <p:ext uri="{BB962C8B-B14F-4D97-AF65-F5344CB8AC3E}">
        <p14:creationId xmlns:p14="http://schemas.microsoft.com/office/powerpoint/2010/main" val="35345812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we can look at the relationship between wealth and adaptation. In our analysis, vehicle value is used as a proxy for wealth.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looked at logistic regression models of each of our four categories of adaptation with vehicle value as the only predictor variable. We saw a significant relationship for each category of adaptation.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results here show very small p-values for the vehicle value coefficient when looking at cattle management and pasture management. We see higher, but still significant, p-values for water management and forest conservation</a:t>
            </a:r>
          </a:p>
          <a:p>
            <a:endParaRPr lang="en-US" dirty="0"/>
          </a:p>
        </p:txBody>
      </p:sp>
      <p:sp>
        <p:nvSpPr>
          <p:cNvPr id="4" name="Slide Number Placeholder 3"/>
          <p:cNvSpPr>
            <a:spLocks noGrp="1"/>
          </p:cNvSpPr>
          <p:nvPr>
            <p:ph type="sldNum" sz="quarter" idx="5"/>
          </p:nvPr>
        </p:nvSpPr>
        <p:spPr/>
        <p:txBody>
          <a:bodyPr/>
          <a:lstStyle/>
          <a:p>
            <a:fld id="{7E95343F-7563-1141-B1E8-31C042C89D4A}" type="slidenum">
              <a:rPr lang="en-US" smtClean="0"/>
              <a:t>7</a:t>
            </a:fld>
            <a:endParaRPr lang="en-US"/>
          </a:p>
        </p:txBody>
      </p:sp>
    </p:spTree>
    <p:extLst>
      <p:ext uri="{BB962C8B-B14F-4D97-AF65-F5344CB8AC3E}">
        <p14:creationId xmlns:p14="http://schemas.microsoft.com/office/powerpoint/2010/main" val="23346979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also looked at logistic regression models with wealth and natural log of drainage area as predictors. Wealth, in the form of vehicle value, is significant in all of these models, but drainage area was only significant for forest conservation and pasture management.</a:t>
            </a:r>
          </a:p>
          <a:p>
            <a:endParaRPr lang="en-US" dirty="0"/>
          </a:p>
        </p:txBody>
      </p:sp>
      <p:sp>
        <p:nvSpPr>
          <p:cNvPr id="4" name="Slide Number Placeholder 3"/>
          <p:cNvSpPr>
            <a:spLocks noGrp="1"/>
          </p:cNvSpPr>
          <p:nvPr>
            <p:ph type="sldNum" sz="quarter" idx="5"/>
          </p:nvPr>
        </p:nvSpPr>
        <p:spPr/>
        <p:txBody>
          <a:bodyPr/>
          <a:lstStyle/>
          <a:p>
            <a:fld id="{7E95343F-7563-1141-B1E8-31C042C89D4A}" type="slidenum">
              <a:rPr lang="en-US" smtClean="0"/>
              <a:t>8</a:t>
            </a:fld>
            <a:endParaRPr lang="en-US"/>
          </a:p>
        </p:txBody>
      </p:sp>
    </p:spTree>
    <p:extLst>
      <p:ext uri="{BB962C8B-B14F-4D97-AF65-F5344CB8AC3E}">
        <p14:creationId xmlns:p14="http://schemas.microsoft.com/office/powerpoint/2010/main" val="30078398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endParaRPr lang="en-US" dirty="0"/>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D480A359-2FB3-4847-9D97-3491754AA7F9}" type="datetimeFigureOut">
              <a:rPr lang="en-US"/>
              <a:pPr>
                <a:defRPr/>
              </a:pPr>
              <a:t>7/22/2023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788444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3BC5DAC-1A13-D34F-9418-D6257772B49C}" type="datetimeFigureOut">
              <a:rPr lang="en-US"/>
              <a:pPr>
                <a:defRPr/>
              </a:pPr>
              <a:t>7/22/2023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2154696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4EC0D93-568E-6D41-8E6D-0963A71A503C}" type="datetimeFigureOut">
              <a:rPr lang="en-US"/>
              <a:pPr>
                <a:defRPr/>
              </a:pPr>
              <a:t>7/22/2023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826510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D128603A-2399-D64A-8203-C8F297F981E8}" type="datetimeFigureOut">
              <a:rPr lang="en-US"/>
              <a:pPr>
                <a:defRPr/>
              </a:pPr>
              <a:t>7/22/2023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425754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035563"/>
            <a:ext cx="7772400" cy="1021556"/>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5CF71F39-3D09-F149-B1A1-DC2A7DB4A435}" type="datetimeFigureOut">
              <a:rPr lang="en-US"/>
              <a:pPr>
                <a:defRPr/>
              </a:pPr>
              <a:t>7/22/2023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39448860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476377"/>
            <a:ext cx="4038600" cy="311824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476377"/>
            <a:ext cx="4038600" cy="311824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17E7E973-E761-9943-801C-DE1E51E28431}" type="datetimeFigureOut">
              <a:rPr lang="en-US"/>
              <a:pPr>
                <a:defRPr/>
              </a:pPr>
              <a:t>7/22/2023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1785265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3" y="650504"/>
            <a:ext cx="8229600" cy="801290"/>
          </a:xfrm>
        </p:spPr>
        <p:txBody>
          <a:bodyPr/>
          <a:lstStyle>
            <a:lvl1pPr>
              <a:defRPr/>
            </a:lvl1pPr>
          </a:lstStyle>
          <a:p>
            <a:r>
              <a:rPr lang="en-US"/>
              <a:t>Click to edit Master title style</a:t>
            </a:r>
            <a:endParaRPr lang="en-US" dirty="0"/>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18ACE534-2B3A-FA4B-B87A-8AC244117610}" type="datetimeFigureOut">
              <a:rPr lang="en-US"/>
              <a:pPr>
                <a:defRPr/>
              </a:pPr>
              <a:t>7/22/2023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760394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2CDFFB5-C0BC-DE4D-9A38-E0EE75FC9E15}" type="datetimeFigureOut">
              <a:rPr lang="en-US"/>
              <a:pPr>
                <a:defRPr/>
              </a:pPr>
              <a:t>7/22/2023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876286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F42570F-F7E3-1F40-B6F3-59FE945D5A70}" type="datetimeFigureOut">
              <a:rPr lang="en-US"/>
              <a:pPr>
                <a:defRPr/>
              </a:pPr>
              <a:t>7/22/2023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2779307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6371E9B0-C3DF-544F-BB14-A487ECCC7F43}" type="datetimeFigureOut">
              <a:rPr lang="en-US"/>
              <a:pPr>
                <a:defRPr/>
              </a:pPr>
              <a:t>7/22/2023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4059402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E5C4B1CF-5E0C-5D41-A3E2-D78942339385}" type="datetimeFigureOut">
              <a:rPr lang="en-US"/>
              <a:pPr>
                <a:defRPr/>
              </a:pPr>
              <a:t>7/22/2023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1214909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675085"/>
            <a:ext cx="8229600" cy="8012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457200" y="2266950"/>
            <a:ext cx="8229600" cy="232767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C944504B-B211-B34D-97AF-78446C71FCDD}" type="datetimeFigureOut">
              <a:rPr lang="en-US" smtClean="0"/>
              <a:pPr>
                <a:defRPr/>
              </a:pPr>
              <a:t>7/22/2023</a:t>
            </a:fld>
            <a:endParaRPr lang="en-US" dirty="0"/>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9152194" cy="4572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fontAlgn="base" hangingPunct="1">
        <a:spcBef>
          <a:spcPct val="0"/>
        </a:spcBef>
        <a:spcAft>
          <a:spcPct val="0"/>
        </a:spcAft>
        <a:defRPr sz="3200" b="1" kern="1200">
          <a:solidFill>
            <a:schemeClr val="tx1"/>
          </a:solidFill>
          <a:latin typeface="Arial"/>
          <a:ea typeface="ＭＳ Ｐゴシック" charset="0"/>
          <a:cs typeface="Arial"/>
        </a:defRPr>
      </a:lvl1pPr>
      <a:lvl2pPr algn="ctr" defTabSz="457200" rtl="0" eaLnBrk="1" fontAlgn="base" hangingPunct="1">
        <a:spcBef>
          <a:spcPct val="0"/>
        </a:spcBef>
        <a:spcAft>
          <a:spcPct val="0"/>
        </a:spcAft>
        <a:defRPr sz="3200" b="1">
          <a:solidFill>
            <a:schemeClr val="tx1"/>
          </a:solidFill>
          <a:latin typeface="Arial" charset="0"/>
          <a:ea typeface="ＭＳ Ｐゴシック" charset="0"/>
        </a:defRPr>
      </a:lvl2pPr>
      <a:lvl3pPr algn="ctr" defTabSz="457200" rtl="0" eaLnBrk="1" fontAlgn="base" hangingPunct="1">
        <a:spcBef>
          <a:spcPct val="0"/>
        </a:spcBef>
        <a:spcAft>
          <a:spcPct val="0"/>
        </a:spcAft>
        <a:defRPr sz="3200" b="1">
          <a:solidFill>
            <a:schemeClr val="tx1"/>
          </a:solidFill>
          <a:latin typeface="Arial" charset="0"/>
          <a:ea typeface="ＭＳ Ｐゴシック" charset="0"/>
        </a:defRPr>
      </a:lvl3pPr>
      <a:lvl4pPr algn="ctr" defTabSz="457200" rtl="0" eaLnBrk="1" fontAlgn="base" hangingPunct="1">
        <a:spcBef>
          <a:spcPct val="0"/>
        </a:spcBef>
        <a:spcAft>
          <a:spcPct val="0"/>
        </a:spcAft>
        <a:defRPr sz="3200" b="1">
          <a:solidFill>
            <a:schemeClr val="tx1"/>
          </a:solidFill>
          <a:latin typeface="Arial" charset="0"/>
          <a:ea typeface="ＭＳ Ｐゴシック" charset="0"/>
        </a:defRPr>
      </a:lvl4pPr>
      <a:lvl5pPr algn="ctr" defTabSz="457200" rtl="0" eaLnBrk="1" fontAlgn="base" hangingPunct="1">
        <a:spcBef>
          <a:spcPct val="0"/>
        </a:spcBef>
        <a:spcAft>
          <a:spcPct val="0"/>
        </a:spcAft>
        <a:defRPr sz="3200" b="1">
          <a:solidFill>
            <a:schemeClr val="tx1"/>
          </a:solidFill>
          <a:latin typeface="Arial" charset="0"/>
          <a:ea typeface="ＭＳ Ｐゴシック" charset="0"/>
        </a:defRPr>
      </a:lvl5pPr>
      <a:lvl6pPr marL="457200" algn="ctr" defTabSz="457200" rtl="0" eaLnBrk="1" fontAlgn="base" hangingPunct="1">
        <a:spcBef>
          <a:spcPct val="0"/>
        </a:spcBef>
        <a:spcAft>
          <a:spcPct val="0"/>
        </a:spcAft>
        <a:defRPr sz="3200" b="1">
          <a:solidFill>
            <a:schemeClr val="tx1"/>
          </a:solidFill>
          <a:latin typeface="Arial" charset="0"/>
          <a:ea typeface="ＭＳ Ｐゴシック" charset="0"/>
        </a:defRPr>
      </a:lvl6pPr>
      <a:lvl7pPr marL="914400" algn="ctr" defTabSz="457200" rtl="0" eaLnBrk="1" fontAlgn="base" hangingPunct="1">
        <a:spcBef>
          <a:spcPct val="0"/>
        </a:spcBef>
        <a:spcAft>
          <a:spcPct val="0"/>
        </a:spcAft>
        <a:defRPr sz="3200" b="1">
          <a:solidFill>
            <a:schemeClr val="tx1"/>
          </a:solidFill>
          <a:latin typeface="Arial" charset="0"/>
          <a:ea typeface="ＭＳ Ｐゴシック" charset="0"/>
        </a:defRPr>
      </a:lvl7pPr>
      <a:lvl8pPr marL="1371600" algn="ctr" defTabSz="457200" rtl="0" eaLnBrk="1" fontAlgn="base" hangingPunct="1">
        <a:spcBef>
          <a:spcPct val="0"/>
        </a:spcBef>
        <a:spcAft>
          <a:spcPct val="0"/>
        </a:spcAft>
        <a:defRPr sz="3200" b="1">
          <a:solidFill>
            <a:schemeClr val="tx1"/>
          </a:solidFill>
          <a:latin typeface="Arial" charset="0"/>
          <a:ea typeface="ＭＳ Ｐゴシック" charset="0"/>
        </a:defRPr>
      </a:lvl8pPr>
      <a:lvl9pPr marL="1828800" algn="ctr" defTabSz="457200" rtl="0" eaLnBrk="1" fontAlgn="base" hangingPunct="1">
        <a:spcBef>
          <a:spcPct val="0"/>
        </a:spcBef>
        <a:spcAft>
          <a:spcPct val="0"/>
        </a:spcAft>
        <a:defRPr sz="3200" b="1">
          <a:solidFill>
            <a:schemeClr val="tx1"/>
          </a:solidFill>
          <a:latin typeface="Arial" charset="0"/>
          <a:ea typeface="ＭＳ Ｐゴシック" charset="0"/>
        </a:defRPr>
      </a:lvl9pPr>
    </p:titleStyle>
    <p:bodyStyle>
      <a:lvl1pPr marL="342900" indent="-34290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4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 name="Title 1"/>
          <p:cNvSpPr>
            <a:spLocks noGrp="1"/>
          </p:cNvSpPr>
          <p:nvPr>
            <p:ph type="ctrTitle"/>
          </p:nvPr>
        </p:nvSpPr>
        <p:spPr/>
        <p:txBody>
          <a:bodyPr/>
          <a:lstStyle/>
          <a:p>
            <a:r>
              <a:rPr lang="en" dirty="0"/>
              <a:t>Examining the Relationship Between Water Availability and Adoption of Adaptation Measures</a:t>
            </a:r>
            <a:endParaRPr lang="en-US" dirty="0">
              <a:latin typeface="Arial" charset="0"/>
            </a:endParaRPr>
          </a:p>
        </p:txBody>
      </p:sp>
      <p:sp>
        <p:nvSpPr>
          <p:cNvPr id="3" name="Subtitle 2"/>
          <p:cNvSpPr>
            <a:spLocks noGrp="1"/>
          </p:cNvSpPr>
          <p:nvPr>
            <p:ph type="subTitle" idx="1"/>
          </p:nvPr>
        </p:nvSpPr>
        <p:spPr/>
        <p:txBody>
          <a:bodyPr rtlCol="0">
            <a:normAutofit lnSpcReduction="10000"/>
          </a:bodyPr>
          <a:lstStyle/>
          <a:p>
            <a:pPr marL="0" lvl="0" indent="0" algn="ctr" rtl="0">
              <a:spcBef>
                <a:spcPts val="480"/>
              </a:spcBef>
              <a:spcAft>
                <a:spcPts val="0"/>
              </a:spcAft>
              <a:buNone/>
            </a:pPr>
            <a:r>
              <a:rPr lang="en-US" sz="1800" dirty="0"/>
              <a:t>Annie Brinza</a:t>
            </a:r>
          </a:p>
          <a:p>
            <a:pPr marL="0" lvl="0" indent="0" algn="ctr" rtl="0">
              <a:spcBef>
                <a:spcPts val="480"/>
              </a:spcBef>
              <a:spcAft>
                <a:spcPts val="0"/>
              </a:spcAft>
              <a:buNone/>
            </a:pPr>
            <a:r>
              <a:rPr lang="en-US" sz="1800" dirty="0"/>
              <a:t>Jingjing Li</a:t>
            </a:r>
          </a:p>
          <a:p>
            <a:pPr marL="0" lvl="0" indent="0" algn="ctr" rtl="0">
              <a:spcBef>
                <a:spcPts val="480"/>
              </a:spcBef>
              <a:spcAft>
                <a:spcPts val="0"/>
              </a:spcAft>
              <a:buNone/>
            </a:pPr>
            <a:r>
              <a:rPr lang="en-US" sz="1800" dirty="0"/>
              <a:t>Nicole Levin</a:t>
            </a:r>
          </a:p>
          <a:p>
            <a:pPr marL="0" lvl="0" indent="0" algn="ctr" rtl="0">
              <a:spcBef>
                <a:spcPts val="480"/>
              </a:spcBef>
              <a:spcAft>
                <a:spcPts val="0"/>
              </a:spcAft>
              <a:buNone/>
            </a:pPr>
            <a:r>
              <a:rPr lang="en-US" sz="1800" dirty="0"/>
              <a:t>Investigator: Mariana Vedoveto</a:t>
            </a:r>
          </a:p>
          <a:p>
            <a:pPr fontAlgn="auto">
              <a:spcAft>
                <a:spcPts val="0"/>
              </a:spcAft>
              <a:buFont typeface="Arial"/>
              <a:buNone/>
              <a:defRPr/>
            </a:pPr>
            <a:endParaRPr lang="en-US" dirty="0">
              <a:ea typeface="+mn-ea"/>
            </a:endParaRPr>
          </a:p>
        </p:txBody>
      </p:sp>
      <p:pic>
        <p:nvPicPr>
          <p:cNvPr id="5" name="Audio Recording Jul 21, 2023 at 5:00:25 PM">
            <a:hlinkClick r:id="" action="ppaction://media"/>
            <a:extLst>
              <a:ext uri="{FF2B5EF4-FFF2-40B4-BE49-F238E27FC236}">
                <a16:creationId xmlns:a16="http://schemas.microsoft.com/office/drawing/2014/main" id="{D2717F9A-EC1E-2371-3BE1-0F504E0576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051800" y="4234932"/>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B138B-90CC-E2F2-E135-95518C44013B}"/>
              </a:ext>
            </a:extLst>
          </p:cNvPr>
          <p:cNvSpPr>
            <a:spLocks noGrp="1"/>
          </p:cNvSpPr>
          <p:nvPr>
            <p:ph type="title"/>
          </p:nvPr>
        </p:nvSpPr>
        <p:spPr/>
        <p:txBody>
          <a:bodyPr/>
          <a:lstStyle/>
          <a:p>
            <a:r>
              <a:rPr lang="en-US" dirty="0"/>
              <a:t>Project Background</a:t>
            </a:r>
          </a:p>
        </p:txBody>
      </p:sp>
      <p:sp>
        <p:nvSpPr>
          <p:cNvPr id="3" name="Content Placeholder 2">
            <a:extLst>
              <a:ext uri="{FF2B5EF4-FFF2-40B4-BE49-F238E27FC236}">
                <a16:creationId xmlns:a16="http://schemas.microsoft.com/office/drawing/2014/main" id="{08DE9E59-A76D-4C51-9678-5DD3E3A7A44F}"/>
              </a:ext>
            </a:extLst>
          </p:cNvPr>
          <p:cNvSpPr>
            <a:spLocks noGrp="1"/>
          </p:cNvSpPr>
          <p:nvPr>
            <p:ph idx="1"/>
          </p:nvPr>
        </p:nvSpPr>
        <p:spPr>
          <a:xfrm>
            <a:off x="457200" y="1476375"/>
            <a:ext cx="8229600" cy="3118247"/>
          </a:xfrm>
        </p:spPr>
        <p:txBody>
          <a:bodyPr/>
          <a:lstStyle/>
          <a:p>
            <a:r>
              <a:rPr lang="en-US" sz="1800" dirty="0"/>
              <a:t>Collaboration between 7 universities</a:t>
            </a:r>
          </a:p>
          <a:p>
            <a:r>
              <a:rPr lang="en-US" sz="1800" dirty="0"/>
              <a:t>Goal is to provide actionable knowledge about connections between water and rural production</a:t>
            </a:r>
          </a:p>
          <a:p>
            <a:r>
              <a:rPr lang="en-US" sz="1800" dirty="0"/>
              <a:t>Improve human well-being while conserving Amazonian ecosystems</a:t>
            </a:r>
          </a:p>
          <a:p>
            <a:endParaRPr lang="en-US" sz="1800" dirty="0"/>
          </a:p>
        </p:txBody>
      </p:sp>
      <p:pic>
        <p:nvPicPr>
          <p:cNvPr id="4" name="Picture 2">
            <a:extLst>
              <a:ext uri="{FF2B5EF4-FFF2-40B4-BE49-F238E27FC236}">
                <a16:creationId xmlns:a16="http://schemas.microsoft.com/office/drawing/2014/main" id="{8567BB79-35F0-2BBC-E61A-2CD2C095E9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01261" y="3035498"/>
            <a:ext cx="6762541" cy="1816259"/>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Recording Jul 21, 2023 at 5:02:01 PM">
            <a:hlinkClick r:id="" action="ppaction://media"/>
            <a:extLst>
              <a:ext uri="{FF2B5EF4-FFF2-40B4-BE49-F238E27FC236}">
                <a16:creationId xmlns:a16="http://schemas.microsoft.com/office/drawing/2014/main" id="{3A54EC79-5100-F24A-7401-4C4E91836DA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85499" y="4275969"/>
            <a:ext cx="812800" cy="812800"/>
          </a:xfrm>
          <a:prstGeom prst="rect">
            <a:avLst/>
          </a:prstGeom>
        </p:spPr>
      </p:pic>
    </p:spTree>
    <p:extLst>
      <p:ext uri="{BB962C8B-B14F-4D97-AF65-F5344CB8AC3E}">
        <p14:creationId xmlns:p14="http://schemas.microsoft.com/office/powerpoint/2010/main" val="1604690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16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B138B-90CC-E2F2-E135-95518C44013B}"/>
              </a:ext>
            </a:extLst>
          </p:cNvPr>
          <p:cNvSpPr>
            <a:spLocks noGrp="1"/>
          </p:cNvSpPr>
          <p:nvPr>
            <p:ph type="title"/>
          </p:nvPr>
        </p:nvSpPr>
        <p:spPr>
          <a:xfrm>
            <a:off x="457203" y="650504"/>
            <a:ext cx="8229600" cy="801290"/>
          </a:xfrm>
        </p:spPr>
        <p:txBody>
          <a:bodyPr wrap="square" anchor="ctr">
            <a:normAutofit/>
          </a:bodyPr>
          <a:lstStyle/>
          <a:p>
            <a:r>
              <a:rPr lang="en-US" dirty="0"/>
              <a:t>Project Background – Our Focus</a:t>
            </a:r>
          </a:p>
        </p:txBody>
      </p:sp>
      <p:sp>
        <p:nvSpPr>
          <p:cNvPr id="3" name="Content Placeholder 2">
            <a:extLst>
              <a:ext uri="{FF2B5EF4-FFF2-40B4-BE49-F238E27FC236}">
                <a16:creationId xmlns:a16="http://schemas.microsoft.com/office/drawing/2014/main" id="{08DE9E59-A76D-4C51-9678-5DD3E3A7A44F}"/>
              </a:ext>
            </a:extLst>
          </p:cNvPr>
          <p:cNvSpPr>
            <a:spLocks noGrp="1"/>
          </p:cNvSpPr>
          <p:nvPr>
            <p:ph sz="half" idx="2"/>
          </p:nvPr>
        </p:nvSpPr>
        <p:spPr>
          <a:xfrm>
            <a:off x="457200" y="1631156"/>
            <a:ext cx="4040188" cy="2963466"/>
          </a:xfrm>
        </p:spPr>
        <p:txBody>
          <a:bodyPr wrap="square" anchor="t">
            <a:normAutofit/>
          </a:bodyPr>
          <a:lstStyle/>
          <a:p>
            <a:r>
              <a:rPr lang="en-US" sz="1600" dirty="0"/>
              <a:t>Investigator Mariana Vedoveto is interested specifically in adoption of adaptation measures in response to water availability</a:t>
            </a:r>
          </a:p>
          <a:p>
            <a:r>
              <a:rPr lang="en-US" sz="1600" dirty="0"/>
              <a:t>Adaptation measures include cattle management, water management, pasture management, and forest conservation</a:t>
            </a:r>
          </a:p>
          <a:p>
            <a:r>
              <a:rPr lang="en-US" sz="1600" dirty="0"/>
              <a:t>Will use results of analysis to create recommendations for adaptation that minimizes further risk to ecosystem</a:t>
            </a:r>
          </a:p>
        </p:txBody>
      </p:sp>
      <p:pic>
        <p:nvPicPr>
          <p:cNvPr id="6" name="Picture 5" descr="A diagram of a diagram&#10;&#10;Description automatically generated">
            <a:extLst>
              <a:ext uri="{FF2B5EF4-FFF2-40B4-BE49-F238E27FC236}">
                <a16:creationId xmlns:a16="http://schemas.microsoft.com/office/drawing/2014/main" id="{C2A8031C-D40B-25FD-E945-A265BFFA5ADA}"/>
              </a:ext>
            </a:extLst>
          </p:cNvPr>
          <p:cNvPicPr>
            <a:picLocks noChangeAspect="1"/>
          </p:cNvPicPr>
          <p:nvPr/>
        </p:nvPicPr>
        <p:blipFill>
          <a:blip r:embed="rId5"/>
          <a:stretch>
            <a:fillRect/>
          </a:stretch>
        </p:blipFill>
        <p:spPr>
          <a:xfrm>
            <a:off x="4645028" y="2279273"/>
            <a:ext cx="4268805" cy="1760882"/>
          </a:xfrm>
          <a:prstGeom prst="rect">
            <a:avLst/>
          </a:prstGeom>
          <a:noFill/>
        </p:spPr>
      </p:pic>
      <p:pic>
        <p:nvPicPr>
          <p:cNvPr id="8" name="Audio Recording Jul 21, 2023 at 5:02:55 PM">
            <a:hlinkClick r:id="" action="ppaction://media"/>
            <a:extLst>
              <a:ext uri="{FF2B5EF4-FFF2-40B4-BE49-F238E27FC236}">
                <a16:creationId xmlns:a16="http://schemas.microsoft.com/office/drawing/2014/main" id="{E78F0CD6-63A2-10DF-BDD0-2049DC6B5F3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57050" y="4330700"/>
            <a:ext cx="812800" cy="812800"/>
          </a:xfrm>
          <a:prstGeom prst="rect">
            <a:avLst/>
          </a:prstGeom>
        </p:spPr>
      </p:pic>
    </p:spTree>
    <p:extLst>
      <p:ext uri="{BB962C8B-B14F-4D97-AF65-F5344CB8AC3E}">
        <p14:creationId xmlns:p14="http://schemas.microsoft.com/office/powerpoint/2010/main" val="3843179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28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A461E-E6F6-5842-C6CC-383D3EEB9A4D}"/>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AE0A3D2A-4D95-EBC0-F244-6404DE1F2274}"/>
              </a:ext>
            </a:extLst>
          </p:cNvPr>
          <p:cNvSpPr>
            <a:spLocks noGrp="1"/>
          </p:cNvSpPr>
          <p:nvPr>
            <p:ph sz="half" idx="1"/>
          </p:nvPr>
        </p:nvSpPr>
        <p:spPr/>
        <p:txBody>
          <a:bodyPr/>
          <a:lstStyle/>
          <a:p>
            <a:pPr marL="0" lvl="0" indent="0" algn="l" rtl="0">
              <a:spcBef>
                <a:spcPts val="480"/>
              </a:spcBef>
              <a:spcAft>
                <a:spcPts val="0"/>
              </a:spcAft>
              <a:buNone/>
            </a:pPr>
            <a:r>
              <a:rPr lang="en-US" sz="1600" dirty="0"/>
              <a:t>Is there a statistically significant relationship between water availability and the adoption of adaptation methods among rural farmers in Brazil?</a:t>
            </a:r>
          </a:p>
          <a:p>
            <a:pPr marL="457200" lvl="0" indent="-355600" algn="l" rtl="0">
              <a:spcBef>
                <a:spcPts val="480"/>
              </a:spcBef>
              <a:spcAft>
                <a:spcPts val="0"/>
              </a:spcAft>
              <a:buSzPts val="2000"/>
              <a:buChar char="•"/>
            </a:pPr>
            <a:r>
              <a:rPr lang="en-US" sz="1600" dirty="0"/>
              <a:t>How does this vary by level of wealth?</a:t>
            </a:r>
          </a:p>
          <a:p>
            <a:pPr marL="457200" lvl="0" indent="-355600" algn="l" rtl="0">
              <a:spcBef>
                <a:spcPts val="0"/>
              </a:spcBef>
              <a:spcAft>
                <a:spcPts val="0"/>
              </a:spcAft>
              <a:buSzPts val="2000"/>
              <a:buChar char="•"/>
            </a:pPr>
            <a:r>
              <a:rPr lang="en-US" sz="1600" dirty="0"/>
              <a:t>How does this vary by adaptation method?</a:t>
            </a:r>
          </a:p>
          <a:p>
            <a:endParaRPr lang="en-US" dirty="0"/>
          </a:p>
        </p:txBody>
      </p:sp>
      <p:pic>
        <p:nvPicPr>
          <p:cNvPr id="5" name="Google Shape;58;p10">
            <a:extLst>
              <a:ext uri="{FF2B5EF4-FFF2-40B4-BE49-F238E27FC236}">
                <a16:creationId xmlns:a16="http://schemas.microsoft.com/office/drawing/2014/main" id="{9360B003-503A-454F-C0A0-057B5284EA28}"/>
              </a:ext>
            </a:extLst>
          </p:cNvPr>
          <p:cNvPicPr preferRelativeResize="0"/>
          <p:nvPr/>
        </p:nvPicPr>
        <p:blipFill>
          <a:blip r:embed="rId5">
            <a:alphaModFix/>
          </a:blip>
          <a:stretch>
            <a:fillRect/>
          </a:stretch>
        </p:blipFill>
        <p:spPr>
          <a:xfrm>
            <a:off x="5410193" y="1476375"/>
            <a:ext cx="2875391" cy="3197066"/>
          </a:xfrm>
          <a:prstGeom prst="rect">
            <a:avLst/>
          </a:prstGeom>
          <a:noFill/>
          <a:ln>
            <a:noFill/>
          </a:ln>
        </p:spPr>
      </p:pic>
      <p:pic>
        <p:nvPicPr>
          <p:cNvPr id="6" name="Audio Recording Jul 21, 2023 at 5:05:28 PM">
            <a:hlinkClick r:id="" action="ppaction://media"/>
            <a:extLst>
              <a:ext uri="{FF2B5EF4-FFF2-40B4-BE49-F238E27FC236}">
                <a16:creationId xmlns:a16="http://schemas.microsoft.com/office/drawing/2014/main" id="{42338B0E-3D92-4173-63B6-714CB5A7AF4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96425" y="4267041"/>
            <a:ext cx="812800" cy="812800"/>
          </a:xfrm>
          <a:prstGeom prst="rect">
            <a:avLst/>
          </a:prstGeom>
        </p:spPr>
      </p:pic>
    </p:spTree>
    <p:extLst>
      <p:ext uri="{BB962C8B-B14F-4D97-AF65-F5344CB8AC3E}">
        <p14:creationId xmlns:p14="http://schemas.microsoft.com/office/powerpoint/2010/main" val="3636849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06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13CEF-976F-9661-A57E-136B9F08B754}"/>
              </a:ext>
            </a:extLst>
          </p:cNvPr>
          <p:cNvSpPr>
            <a:spLocks noGrp="1"/>
          </p:cNvSpPr>
          <p:nvPr>
            <p:ph type="title"/>
          </p:nvPr>
        </p:nvSpPr>
        <p:spPr>
          <a:xfrm>
            <a:off x="457200" y="400050"/>
            <a:ext cx="8229600" cy="876300"/>
          </a:xfrm>
        </p:spPr>
        <p:txBody>
          <a:bodyPr/>
          <a:lstStyle/>
          <a:p>
            <a:r>
              <a:rPr lang="en-US" dirty="0"/>
              <a:t>Results: Simple Logistic Regression</a:t>
            </a:r>
          </a:p>
        </p:txBody>
      </p:sp>
      <p:sp>
        <p:nvSpPr>
          <p:cNvPr id="3" name="Content Placeholder 2">
            <a:extLst>
              <a:ext uri="{FF2B5EF4-FFF2-40B4-BE49-F238E27FC236}">
                <a16:creationId xmlns:a16="http://schemas.microsoft.com/office/drawing/2014/main" id="{6576CE49-8944-5242-0899-B8F5596F985B}"/>
              </a:ext>
            </a:extLst>
          </p:cNvPr>
          <p:cNvSpPr>
            <a:spLocks noGrp="1"/>
          </p:cNvSpPr>
          <p:nvPr>
            <p:ph idx="1"/>
          </p:nvPr>
        </p:nvSpPr>
        <p:spPr>
          <a:xfrm>
            <a:off x="457200" y="1076325"/>
            <a:ext cx="8229600" cy="3952876"/>
          </a:xfrm>
        </p:spPr>
        <p:txBody>
          <a:bodyPr/>
          <a:lstStyle/>
          <a:p>
            <a:r>
              <a:rPr lang="en-US" sz="2000" dirty="0"/>
              <a:t>Modeled </a:t>
            </a:r>
            <a:r>
              <a:rPr lang="en-US" sz="2000" b="1" i="1" dirty="0"/>
              <a:t>any adaptation</a:t>
            </a:r>
            <a:r>
              <a:rPr lang="en-US" sz="2000" b="1" dirty="0"/>
              <a:t> </a:t>
            </a:r>
            <a:r>
              <a:rPr lang="en-US" sz="2000" dirty="0"/>
              <a:t>with </a:t>
            </a:r>
            <a:r>
              <a:rPr lang="en-US" sz="2000" b="1" i="1" dirty="0"/>
              <a:t>log(drainage area)</a:t>
            </a:r>
            <a:r>
              <a:rPr lang="en-US" sz="2000" b="1" dirty="0"/>
              <a:t> </a:t>
            </a:r>
            <a:r>
              <a:rPr lang="en-US" sz="2000" dirty="0"/>
              <a:t>as the only predictor</a:t>
            </a:r>
          </a:p>
          <a:p>
            <a:r>
              <a:rPr lang="en-US" sz="2000" dirty="0"/>
              <a:t>Why use the log transformation of drainage area?</a:t>
            </a:r>
          </a:p>
          <a:p>
            <a:endParaRPr lang="en-US" sz="2000" dirty="0"/>
          </a:p>
          <a:p>
            <a:endParaRPr lang="en-US" sz="2000" dirty="0"/>
          </a:p>
          <a:p>
            <a:endParaRPr lang="en-US" sz="2000" dirty="0"/>
          </a:p>
          <a:p>
            <a:pPr marL="0" indent="0">
              <a:buNone/>
            </a:pPr>
            <a:endParaRPr lang="en-US" sz="2000" dirty="0"/>
          </a:p>
          <a:p>
            <a:pPr marL="0" indent="0">
              <a:buNone/>
            </a:pPr>
            <a:endParaRPr lang="en-US" sz="2000" dirty="0"/>
          </a:p>
          <a:p>
            <a:r>
              <a:rPr lang="en-US" sz="2000" dirty="0"/>
              <a:t>Model Summary:</a:t>
            </a:r>
          </a:p>
          <a:p>
            <a:pPr marL="0" indent="0">
              <a:buNone/>
            </a:pPr>
            <a:endParaRPr lang="en-US" dirty="0"/>
          </a:p>
        </p:txBody>
      </p:sp>
      <p:pic>
        <p:nvPicPr>
          <p:cNvPr id="4" name="Google Shape;62;p14">
            <a:extLst>
              <a:ext uri="{FF2B5EF4-FFF2-40B4-BE49-F238E27FC236}">
                <a16:creationId xmlns:a16="http://schemas.microsoft.com/office/drawing/2014/main" id="{E7B46814-C07D-9B9B-E5E8-B9909BF21C5F}"/>
              </a:ext>
            </a:extLst>
          </p:cNvPr>
          <p:cNvPicPr preferRelativeResize="0"/>
          <p:nvPr/>
        </p:nvPicPr>
        <p:blipFill>
          <a:blip r:embed="rId5">
            <a:alphaModFix/>
          </a:blip>
          <a:stretch>
            <a:fillRect/>
          </a:stretch>
        </p:blipFill>
        <p:spPr>
          <a:xfrm>
            <a:off x="1014441" y="2200276"/>
            <a:ext cx="3000319" cy="1800223"/>
          </a:xfrm>
          <a:prstGeom prst="rect">
            <a:avLst/>
          </a:prstGeom>
          <a:noFill/>
          <a:ln>
            <a:noFill/>
          </a:ln>
        </p:spPr>
      </p:pic>
      <p:pic>
        <p:nvPicPr>
          <p:cNvPr id="5" name="Google Shape;69;p15">
            <a:extLst>
              <a:ext uri="{FF2B5EF4-FFF2-40B4-BE49-F238E27FC236}">
                <a16:creationId xmlns:a16="http://schemas.microsoft.com/office/drawing/2014/main" id="{90F324AF-9C5D-3692-484D-42139F82F794}"/>
              </a:ext>
            </a:extLst>
          </p:cNvPr>
          <p:cNvPicPr preferRelativeResize="0"/>
          <p:nvPr/>
        </p:nvPicPr>
        <p:blipFill>
          <a:blip r:embed="rId6">
            <a:alphaModFix/>
          </a:blip>
          <a:stretch>
            <a:fillRect/>
          </a:stretch>
        </p:blipFill>
        <p:spPr>
          <a:xfrm>
            <a:off x="4572000" y="2200276"/>
            <a:ext cx="3000319" cy="1800223"/>
          </a:xfrm>
          <a:prstGeom prst="rect">
            <a:avLst/>
          </a:prstGeom>
          <a:noFill/>
          <a:ln>
            <a:noFill/>
          </a:ln>
        </p:spPr>
      </p:pic>
      <p:graphicFrame>
        <p:nvGraphicFramePr>
          <p:cNvPr id="6" name="Table 6">
            <a:extLst>
              <a:ext uri="{FF2B5EF4-FFF2-40B4-BE49-F238E27FC236}">
                <a16:creationId xmlns:a16="http://schemas.microsoft.com/office/drawing/2014/main" id="{6A1FD602-D1F5-B876-90FE-A6B357394098}"/>
              </a:ext>
            </a:extLst>
          </p:cNvPr>
          <p:cNvGraphicFramePr>
            <a:graphicFrameLocks noGrp="1"/>
          </p:cNvGraphicFramePr>
          <p:nvPr>
            <p:extLst>
              <p:ext uri="{D42A27DB-BD31-4B8C-83A1-F6EECF244321}">
                <p14:modId xmlns:p14="http://schemas.microsoft.com/office/powerpoint/2010/main" val="361827138"/>
              </p:ext>
            </p:extLst>
          </p:nvPr>
        </p:nvGraphicFramePr>
        <p:xfrm>
          <a:off x="2924175" y="4030980"/>
          <a:ext cx="6083554" cy="998220"/>
        </p:xfrm>
        <a:graphic>
          <a:graphicData uri="http://schemas.openxmlformats.org/drawingml/2006/table">
            <a:tbl>
              <a:tblPr firstRow="1" bandRow="1">
                <a:tableStyleId>{21E4AEA4-8DFA-4A89-87EB-49C32662AFE0}</a:tableStyleId>
              </a:tblPr>
              <a:tblGrid>
                <a:gridCol w="1533525">
                  <a:extLst>
                    <a:ext uri="{9D8B030D-6E8A-4147-A177-3AD203B41FA5}">
                      <a16:colId xmlns:a16="http://schemas.microsoft.com/office/drawing/2014/main" val="288527958"/>
                    </a:ext>
                  </a:extLst>
                </a:gridCol>
                <a:gridCol w="1104900">
                  <a:extLst>
                    <a:ext uri="{9D8B030D-6E8A-4147-A177-3AD203B41FA5}">
                      <a16:colId xmlns:a16="http://schemas.microsoft.com/office/drawing/2014/main" val="123598337"/>
                    </a:ext>
                  </a:extLst>
                </a:gridCol>
                <a:gridCol w="1323975">
                  <a:extLst>
                    <a:ext uri="{9D8B030D-6E8A-4147-A177-3AD203B41FA5}">
                      <a16:colId xmlns:a16="http://schemas.microsoft.com/office/drawing/2014/main" val="3659453004"/>
                    </a:ext>
                  </a:extLst>
                </a:gridCol>
                <a:gridCol w="1038225">
                  <a:extLst>
                    <a:ext uri="{9D8B030D-6E8A-4147-A177-3AD203B41FA5}">
                      <a16:colId xmlns:a16="http://schemas.microsoft.com/office/drawing/2014/main" val="1973088420"/>
                    </a:ext>
                  </a:extLst>
                </a:gridCol>
                <a:gridCol w="1082929">
                  <a:extLst>
                    <a:ext uri="{9D8B030D-6E8A-4147-A177-3AD203B41FA5}">
                      <a16:colId xmlns:a16="http://schemas.microsoft.com/office/drawing/2014/main" val="1124720638"/>
                    </a:ext>
                  </a:extLst>
                </a:gridCol>
              </a:tblGrid>
              <a:tr h="332740">
                <a:tc>
                  <a:txBody>
                    <a:bodyPr/>
                    <a:lstStyle/>
                    <a:p>
                      <a:r>
                        <a:rPr lang="en-US" sz="1400" dirty="0"/>
                        <a:t>Coefficient</a:t>
                      </a:r>
                    </a:p>
                  </a:txBody>
                  <a:tcPr/>
                </a:tc>
                <a:tc>
                  <a:txBody>
                    <a:bodyPr/>
                    <a:lstStyle/>
                    <a:p>
                      <a:r>
                        <a:rPr lang="en-US" sz="1400" dirty="0"/>
                        <a:t>Estimate</a:t>
                      </a:r>
                    </a:p>
                  </a:txBody>
                  <a:tcPr/>
                </a:tc>
                <a:tc>
                  <a:txBody>
                    <a:bodyPr/>
                    <a:lstStyle/>
                    <a:p>
                      <a:r>
                        <a:rPr lang="en-US" sz="1400" dirty="0"/>
                        <a:t>Standard Error</a:t>
                      </a:r>
                    </a:p>
                  </a:txBody>
                  <a:tcPr/>
                </a:tc>
                <a:tc>
                  <a:txBody>
                    <a:bodyPr/>
                    <a:lstStyle/>
                    <a:p>
                      <a:r>
                        <a:rPr lang="en-US" sz="1400" dirty="0"/>
                        <a:t>z Value</a:t>
                      </a:r>
                    </a:p>
                  </a:txBody>
                  <a:tcPr/>
                </a:tc>
                <a:tc>
                  <a:txBody>
                    <a:bodyPr/>
                    <a:lstStyle/>
                    <a:p>
                      <a:r>
                        <a:rPr lang="en-US" sz="1400" dirty="0"/>
                        <a:t>p Value</a:t>
                      </a:r>
                    </a:p>
                  </a:txBody>
                  <a:tcPr/>
                </a:tc>
                <a:extLst>
                  <a:ext uri="{0D108BD9-81ED-4DB2-BD59-A6C34878D82A}">
                    <a16:rowId xmlns:a16="http://schemas.microsoft.com/office/drawing/2014/main" val="2731296370"/>
                  </a:ext>
                </a:extLst>
              </a:tr>
              <a:tr h="332740">
                <a:tc>
                  <a:txBody>
                    <a:bodyPr/>
                    <a:lstStyle/>
                    <a:p>
                      <a:r>
                        <a:rPr lang="en-US" sz="1400" dirty="0"/>
                        <a:t>Intercept</a:t>
                      </a:r>
                    </a:p>
                  </a:txBody>
                  <a:tcPr/>
                </a:tc>
                <a:tc>
                  <a:txBody>
                    <a:bodyPr/>
                    <a:lstStyle/>
                    <a:p>
                      <a:r>
                        <a:rPr lang="en-US" sz="1400" dirty="0"/>
                        <a:t>2.00718</a:t>
                      </a:r>
                    </a:p>
                  </a:txBody>
                  <a:tcPr/>
                </a:tc>
                <a:tc>
                  <a:txBody>
                    <a:bodyPr/>
                    <a:lstStyle/>
                    <a:p>
                      <a:r>
                        <a:rPr lang="en-US" sz="1400" dirty="0"/>
                        <a:t>0.09431 </a:t>
                      </a:r>
                    </a:p>
                  </a:txBody>
                  <a:tcPr/>
                </a:tc>
                <a:tc>
                  <a:txBody>
                    <a:bodyPr/>
                    <a:lstStyle/>
                    <a:p>
                      <a:r>
                        <a:rPr lang="en-US" sz="1400" dirty="0"/>
                        <a:t>21.282</a:t>
                      </a:r>
                    </a:p>
                  </a:txBody>
                  <a:tcPr/>
                </a:tc>
                <a:tc>
                  <a:txBody>
                    <a:bodyPr/>
                    <a:lstStyle/>
                    <a:p>
                      <a:r>
                        <a:rPr lang="en-US" sz="1400" dirty="0"/>
                        <a:t>&lt;2x10-</a:t>
                      </a:r>
                      <a:r>
                        <a:rPr lang="en-US" sz="1400" baseline="30000" dirty="0"/>
                        <a:t>16</a:t>
                      </a:r>
                      <a:endParaRPr lang="en-US" sz="1400" dirty="0"/>
                    </a:p>
                  </a:txBody>
                  <a:tcPr/>
                </a:tc>
                <a:extLst>
                  <a:ext uri="{0D108BD9-81ED-4DB2-BD59-A6C34878D82A}">
                    <a16:rowId xmlns:a16="http://schemas.microsoft.com/office/drawing/2014/main" val="1542628370"/>
                  </a:ext>
                </a:extLst>
              </a:tr>
              <a:tr h="332740">
                <a:tc>
                  <a:txBody>
                    <a:bodyPr/>
                    <a:lstStyle/>
                    <a:p>
                      <a:r>
                        <a:rPr lang="en-US" sz="1400" dirty="0"/>
                        <a:t>log(drainage area)</a:t>
                      </a:r>
                    </a:p>
                  </a:txBody>
                  <a:tcPr/>
                </a:tc>
                <a:tc>
                  <a:txBody>
                    <a:bodyPr/>
                    <a:lstStyle/>
                    <a:p>
                      <a:r>
                        <a:rPr lang="en-US" sz="1400" dirty="0"/>
                        <a:t>0.10519</a:t>
                      </a:r>
                    </a:p>
                  </a:txBody>
                  <a:tcPr/>
                </a:tc>
                <a:tc>
                  <a:txBody>
                    <a:bodyPr/>
                    <a:lstStyle/>
                    <a:p>
                      <a:r>
                        <a:rPr lang="en-US" sz="1400" dirty="0"/>
                        <a:t>0.03962</a:t>
                      </a:r>
                    </a:p>
                  </a:txBody>
                  <a:tcPr/>
                </a:tc>
                <a:tc>
                  <a:txBody>
                    <a:bodyPr/>
                    <a:lstStyle/>
                    <a:p>
                      <a:r>
                        <a:rPr lang="en-US" sz="1400" dirty="0"/>
                        <a:t>2.655 </a:t>
                      </a:r>
                    </a:p>
                  </a:txBody>
                  <a:tcPr/>
                </a:tc>
                <a:tc>
                  <a:txBody>
                    <a:bodyPr/>
                    <a:lstStyle/>
                    <a:p>
                      <a:r>
                        <a:rPr lang="en-US" sz="1400" dirty="0"/>
                        <a:t>0.00792 </a:t>
                      </a:r>
                    </a:p>
                  </a:txBody>
                  <a:tcPr/>
                </a:tc>
                <a:extLst>
                  <a:ext uri="{0D108BD9-81ED-4DB2-BD59-A6C34878D82A}">
                    <a16:rowId xmlns:a16="http://schemas.microsoft.com/office/drawing/2014/main" val="1235251452"/>
                  </a:ext>
                </a:extLst>
              </a:tr>
            </a:tbl>
          </a:graphicData>
        </a:graphic>
      </p:graphicFrame>
      <p:pic>
        <p:nvPicPr>
          <p:cNvPr id="7" name="Recorded Sound">
            <a:hlinkClick r:id="" action="ppaction://media"/>
            <a:extLst>
              <a:ext uri="{FF2B5EF4-FFF2-40B4-BE49-F238E27FC236}">
                <a16:creationId xmlns:a16="http://schemas.microsoft.com/office/drawing/2014/main" id="{355EF95D-4216-9393-34FC-CA755E07CF2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47157" y="4540250"/>
            <a:ext cx="406400" cy="406400"/>
          </a:xfrm>
          <a:prstGeom prst="rect">
            <a:avLst/>
          </a:prstGeom>
        </p:spPr>
      </p:pic>
    </p:spTree>
    <p:extLst>
      <p:ext uri="{BB962C8B-B14F-4D97-AF65-F5344CB8AC3E}">
        <p14:creationId xmlns:p14="http://schemas.microsoft.com/office/powerpoint/2010/main" val="652890479"/>
      </p:ext>
    </p:extLst>
  </p:cSld>
  <p:clrMapOvr>
    <a:masterClrMapping/>
  </p:clrMapOvr>
  <mc:AlternateContent xmlns:mc="http://schemas.openxmlformats.org/markup-compatibility/2006" xmlns:p14="http://schemas.microsoft.com/office/powerpoint/2010/main">
    <mc:Choice Requires="p14">
      <p:transition spd="slow" p14:dur="2000" advTm="40157"/>
    </mc:Choice>
    <mc:Fallback xmlns="">
      <p:transition spd="slow" advTm="401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15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C6343-DFD3-5C1C-D6F8-A62C4403E4C0}"/>
              </a:ext>
            </a:extLst>
          </p:cNvPr>
          <p:cNvSpPr>
            <a:spLocks noGrp="1"/>
          </p:cNvSpPr>
          <p:nvPr>
            <p:ph type="title"/>
          </p:nvPr>
        </p:nvSpPr>
        <p:spPr/>
        <p:txBody>
          <a:bodyPr/>
          <a:lstStyle/>
          <a:p>
            <a:r>
              <a:rPr lang="en-US" dirty="0"/>
              <a:t>Results: Separating by Adaptation Category</a:t>
            </a:r>
          </a:p>
        </p:txBody>
      </p:sp>
      <p:sp>
        <p:nvSpPr>
          <p:cNvPr id="4" name="Content Placeholder 3">
            <a:extLst>
              <a:ext uri="{FF2B5EF4-FFF2-40B4-BE49-F238E27FC236}">
                <a16:creationId xmlns:a16="http://schemas.microsoft.com/office/drawing/2014/main" id="{4C5C2532-4CEE-67C4-28CA-49982EB7C241}"/>
              </a:ext>
            </a:extLst>
          </p:cNvPr>
          <p:cNvSpPr>
            <a:spLocks noGrp="1"/>
          </p:cNvSpPr>
          <p:nvPr>
            <p:ph sz="half" idx="1"/>
          </p:nvPr>
        </p:nvSpPr>
        <p:spPr>
          <a:xfrm>
            <a:off x="0" y="1476377"/>
            <a:ext cx="4495800" cy="3118247"/>
          </a:xfrm>
        </p:spPr>
        <p:txBody>
          <a:bodyPr/>
          <a:lstStyle/>
          <a:p>
            <a:r>
              <a:rPr lang="en-US" dirty="0"/>
              <a:t>Cattle Management</a:t>
            </a:r>
          </a:p>
          <a:p>
            <a:endParaRPr lang="en-US" dirty="0"/>
          </a:p>
          <a:p>
            <a:endParaRPr lang="en-US" dirty="0"/>
          </a:p>
          <a:p>
            <a:r>
              <a:rPr lang="en-US" dirty="0"/>
              <a:t>Water Management</a:t>
            </a:r>
          </a:p>
        </p:txBody>
      </p:sp>
      <p:graphicFrame>
        <p:nvGraphicFramePr>
          <p:cNvPr id="6" name="Content Placeholder 5">
            <a:extLst>
              <a:ext uri="{FF2B5EF4-FFF2-40B4-BE49-F238E27FC236}">
                <a16:creationId xmlns:a16="http://schemas.microsoft.com/office/drawing/2014/main" id="{9B272DDB-35E5-A870-F660-8EBD6BB2F451}"/>
              </a:ext>
            </a:extLst>
          </p:cNvPr>
          <p:cNvGraphicFramePr>
            <a:graphicFrameLocks noGrp="1"/>
          </p:cNvGraphicFramePr>
          <p:nvPr>
            <p:ph sz="half" idx="2"/>
            <p:extLst>
              <p:ext uri="{D42A27DB-BD31-4B8C-83A1-F6EECF244321}">
                <p14:modId xmlns:p14="http://schemas.microsoft.com/office/powerpoint/2010/main" val="35230603"/>
              </p:ext>
            </p:extLst>
          </p:nvPr>
        </p:nvGraphicFramePr>
        <p:xfrm>
          <a:off x="85725" y="2001520"/>
          <a:ext cx="4410075" cy="939800"/>
        </p:xfrm>
        <a:graphic>
          <a:graphicData uri="http://schemas.openxmlformats.org/drawingml/2006/table">
            <a:tbl>
              <a:tblPr firstRow="1" bandRow="1">
                <a:tableStyleId>{21E4AEA4-8DFA-4A89-87EB-49C32662AFE0}</a:tableStyleId>
              </a:tblPr>
              <a:tblGrid>
                <a:gridCol w="1333500">
                  <a:extLst>
                    <a:ext uri="{9D8B030D-6E8A-4147-A177-3AD203B41FA5}">
                      <a16:colId xmlns:a16="http://schemas.microsoft.com/office/drawing/2014/main" val="485169618"/>
                    </a:ext>
                  </a:extLst>
                </a:gridCol>
                <a:gridCol w="800100">
                  <a:extLst>
                    <a:ext uri="{9D8B030D-6E8A-4147-A177-3AD203B41FA5}">
                      <a16:colId xmlns:a16="http://schemas.microsoft.com/office/drawing/2014/main" val="659544233"/>
                    </a:ext>
                  </a:extLst>
                </a:gridCol>
                <a:gridCol w="857250">
                  <a:extLst>
                    <a:ext uri="{9D8B030D-6E8A-4147-A177-3AD203B41FA5}">
                      <a16:colId xmlns:a16="http://schemas.microsoft.com/office/drawing/2014/main" val="3560127710"/>
                    </a:ext>
                  </a:extLst>
                </a:gridCol>
                <a:gridCol w="685800">
                  <a:extLst>
                    <a:ext uri="{9D8B030D-6E8A-4147-A177-3AD203B41FA5}">
                      <a16:colId xmlns:a16="http://schemas.microsoft.com/office/drawing/2014/main" val="3871971297"/>
                    </a:ext>
                  </a:extLst>
                </a:gridCol>
                <a:gridCol w="733425">
                  <a:extLst>
                    <a:ext uri="{9D8B030D-6E8A-4147-A177-3AD203B41FA5}">
                      <a16:colId xmlns:a16="http://schemas.microsoft.com/office/drawing/2014/main" val="166794168"/>
                    </a:ext>
                  </a:extLst>
                </a:gridCol>
              </a:tblGrid>
              <a:tr h="169745">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32740">
                <a:tc>
                  <a:txBody>
                    <a:bodyPr/>
                    <a:lstStyle/>
                    <a:p>
                      <a:r>
                        <a:rPr lang="en-US" sz="1200" dirty="0"/>
                        <a:t>Intercept</a:t>
                      </a:r>
                    </a:p>
                  </a:txBody>
                  <a:tcPr/>
                </a:tc>
                <a:tc>
                  <a:txBody>
                    <a:bodyPr/>
                    <a:lstStyle/>
                    <a:p>
                      <a:r>
                        <a:rPr lang="en-US" sz="1200" dirty="0"/>
                        <a:t>-0.58609</a:t>
                      </a:r>
                    </a:p>
                  </a:txBody>
                  <a:tcPr/>
                </a:tc>
                <a:tc>
                  <a:txBody>
                    <a:bodyPr/>
                    <a:lstStyle/>
                    <a:p>
                      <a:r>
                        <a:rPr lang="en-US" sz="1200" dirty="0"/>
                        <a:t>0.06488 </a:t>
                      </a:r>
                    </a:p>
                  </a:txBody>
                  <a:tcPr/>
                </a:tc>
                <a:tc>
                  <a:txBody>
                    <a:bodyPr/>
                    <a:lstStyle/>
                    <a:p>
                      <a:r>
                        <a:rPr lang="en-US" sz="1200" dirty="0"/>
                        <a:t>-9.033 </a:t>
                      </a:r>
                    </a:p>
                  </a:txBody>
                  <a:tcPr/>
                </a:tc>
                <a:tc>
                  <a:txBody>
                    <a:bodyPr/>
                    <a:lstStyle/>
                    <a:p>
                      <a:r>
                        <a:rPr lang="en-US" sz="1200" dirty="0"/>
                        <a:t>&lt;2x10-</a:t>
                      </a:r>
                      <a:r>
                        <a:rPr lang="en-US" sz="1200" baseline="30000" dirty="0"/>
                        <a:t>16</a:t>
                      </a:r>
                      <a:endParaRPr lang="en-US" sz="1200" dirty="0"/>
                    </a:p>
                  </a:txBody>
                  <a:tcPr/>
                </a:tc>
                <a:extLst>
                  <a:ext uri="{0D108BD9-81ED-4DB2-BD59-A6C34878D82A}">
                    <a16:rowId xmlns:a16="http://schemas.microsoft.com/office/drawing/2014/main" val="523418475"/>
                  </a:ext>
                </a:extLst>
              </a:tr>
              <a:tr h="332740">
                <a:tc>
                  <a:txBody>
                    <a:bodyPr/>
                    <a:lstStyle/>
                    <a:p>
                      <a:r>
                        <a:rPr lang="en-US" sz="1200" dirty="0"/>
                        <a:t>log(drainage area)</a:t>
                      </a:r>
                    </a:p>
                  </a:txBody>
                  <a:tcPr/>
                </a:tc>
                <a:tc>
                  <a:txBody>
                    <a:bodyPr/>
                    <a:lstStyle/>
                    <a:p>
                      <a:r>
                        <a:rPr lang="en-US" sz="1200" dirty="0"/>
                        <a:t>0.05162</a:t>
                      </a:r>
                    </a:p>
                  </a:txBody>
                  <a:tcPr/>
                </a:tc>
                <a:tc>
                  <a:txBody>
                    <a:bodyPr/>
                    <a:lstStyle/>
                    <a:p>
                      <a:r>
                        <a:rPr lang="en-US" sz="1200" dirty="0"/>
                        <a:t>0.02374</a:t>
                      </a:r>
                    </a:p>
                  </a:txBody>
                  <a:tcPr/>
                </a:tc>
                <a:tc>
                  <a:txBody>
                    <a:bodyPr/>
                    <a:lstStyle/>
                    <a:p>
                      <a:r>
                        <a:rPr lang="en-US" sz="1200" dirty="0"/>
                        <a:t>2.174 </a:t>
                      </a:r>
                    </a:p>
                  </a:txBody>
                  <a:tcPr/>
                </a:tc>
                <a:tc>
                  <a:txBody>
                    <a:bodyPr/>
                    <a:lstStyle/>
                    <a:p>
                      <a:r>
                        <a:rPr lang="en-US" sz="1200" dirty="0"/>
                        <a:t>0.0297 </a:t>
                      </a:r>
                    </a:p>
                  </a:txBody>
                  <a:tcPr/>
                </a:tc>
                <a:extLst>
                  <a:ext uri="{0D108BD9-81ED-4DB2-BD59-A6C34878D82A}">
                    <a16:rowId xmlns:a16="http://schemas.microsoft.com/office/drawing/2014/main" val="3417383883"/>
                  </a:ext>
                </a:extLst>
              </a:tr>
            </a:tbl>
          </a:graphicData>
        </a:graphic>
      </p:graphicFrame>
      <p:graphicFrame>
        <p:nvGraphicFramePr>
          <p:cNvPr id="8" name="Content Placeholder 5">
            <a:extLst>
              <a:ext uri="{FF2B5EF4-FFF2-40B4-BE49-F238E27FC236}">
                <a16:creationId xmlns:a16="http://schemas.microsoft.com/office/drawing/2014/main" id="{6279494E-7B34-9347-B67C-A2586E1E04E2}"/>
              </a:ext>
            </a:extLst>
          </p:cNvPr>
          <p:cNvGraphicFramePr>
            <a:graphicFrameLocks/>
          </p:cNvGraphicFramePr>
          <p:nvPr>
            <p:extLst>
              <p:ext uri="{D42A27DB-BD31-4B8C-83A1-F6EECF244321}">
                <p14:modId xmlns:p14="http://schemas.microsoft.com/office/powerpoint/2010/main" val="3515246"/>
              </p:ext>
            </p:extLst>
          </p:nvPr>
        </p:nvGraphicFramePr>
        <p:xfrm>
          <a:off x="4648200" y="2001520"/>
          <a:ext cx="4410075" cy="939800"/>
        </p:xfrm>
        <a:graphic>
          <a:graphicData uri="http://schemas.openxmlformats.org/drawingml/2006/table">
            <a:tbl>
              <a:tblPr firstRow="1" bandRow="1">
                <a:tableStyleId>{21E4AEA4-8DFA-4A89-87EB-49C32662AFE0}</a:tableStyleId>
              </a:tblPr>
              <a:tblGrid>
                <a:gridCol w="1333500">
                  <a:extLst>
                    <a:ext uri="{9D8B030D-6E8A-4147-A177-3AD203B41FA5}">
                      <a16:colId xmlns:a16="http://schemas.microsoft.com/office/drawing/2014/main" val="485169618"/>
                    </a:ext>
                  </a:extLst>
                </a:gridCol>
                <a:gridCol w="800100">
                  <a:extLst>
                    <a:ext uri="{9D8B030D-6E8A-4147-A177-3AD203B41FA5}">
                      <a16:colId xmlns:a16="http://schemas.microsoft.com/office/drawing/2014/main" val="659544233"/>
                    </a:ext>
                  </a:extLst>
                </a:gridCol>
                <a:gridCol w="857250">
                  <a:extLst>
                    <a:ext uri="{9D8B030D-6E8A-4147-A177-3AD203B41FA5}">
                      <a16:colId xmlns:a16="http://schemas.microsoft.com/office/drawing/2014/main" val="3560127710"/>
                    </a:ext>
                  </a:extLst>
                </a:gridCol>
                <a:gridCol w="647700">
                  <a:extLst>
                    <a:ext uri="{9D8B030D-6E8A-4147-A177-3AD203B41FA5}">
                      <a16:colId xmlns:a16="http://schemas.microsoft.com/office/drawing/2014/main" val="3871971297"/>
                    </a:ext>
                  </a:extLst>
                </a:gridCol>
                <a:gridCol w="771525">
                  <a:extLst>
                    <a:ext uri="{9D8B030D-6E8A-4147-A177-3AD203B41FA5}">
                      <a16:colId xmlns:a16="http://schemas.microsoft.com/office/drawing/2014/main" val="166794168"/>
                    </a:ext>
                  </a:extLst>
                </a:gridCol>
              </a:tblGrid>
              <a:tr h="169745">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32740">
                <a:tc>
                  <a:txBody>
                    <a:bodyPr/>
                    <a:lstStyle/>
                    <a:p>
                      <a:r>
                        <a:rPr lang="en-US" sz="1200" dirty="0"/>
                        <a:t>Intercept</a:t>
                      </a:r>
                    </a:p>
                  </a:txBody>
                  <a:tcPr/>
                </a:tc>
                <a:tc>
                  <a:txBody>
                    <a:bodyPr/>
                    <a:lstStyle/>
                    <a:p>
                      <a:r>
                        <a:rPr lang="en-US" sz="1200" dirty="0"/>
                        <a:t>0.16275</a:t>
                      </a:r>
                    </a:p>
                  </a:txBody>
                  <a:tcPr/>
                </a:tc>
                <a:tc>
                  <a:txBody>
                    <a:bodyPr/>
                    <a:lstStyle/>
                    <a:p>
                      <a:r>
                        <a:rPr lang="en-US" sz="1200" dirty="0"/>
                        <a:t>0.06229 </a:t>
                      </a:r>
                    </a:p>
                  </a:txBody>
                  <a:tcPr/>
                </a:tc>
                <a:tc>
                  <a:txBody>
                    <a:bodyPr/>
                    <a:lstStyle/>
                    <a:p>
                      <a:r>
                        <a:rPr lang="en-US" sz="1200" dirty="0"/>
                        <a:t>2.613 </a:t>
                      </a:r>
                    </a:p>
                  </a:txBody>
                  <a:tcPr/>
                </a:tc>
                <a:tc>
                  <a:txBody>
                    <a:bodyPr/>
                    <a:lstStyle/>
                    <a:p>
                      <a:r>
                        <a:rPr lang="en-US" sz="1200" dirty="0"/>
                        <a:t>0.00898 </a:t>
                      </a:r>
                    </a:p>
                  </a:txBody>
                  <a:tcPr/>
                </a:tc>
                <a:extLst>
                  <a:ext uri="{0D108BD9-81ED-4DB2-BD59-A6C34878D82A}">
                    <a16:rowId xmlns:a16="http://schemas.microsoft.com/office/drawing/2014/main" val="523418475"/>
                  </a:ext>
                </a:extLst>
              </a:tr>
              <a:tr h="332740">
                <a:tc>
                  <a:txBody>
                    <a:bodyPr/>
                    <a:lstStyle/>
                    <a:p>
                      <a:r>
                        <a:rPr lang="en-US" sz="1200" dirty="0"/>
                        <a:t>log(drainage area)</a:t>
                      </a:r>
                    </a:p>
                  </a:txBody>
                  <a:tcPr/>
                </a:tc>
                <a:tc>
                  <a:txBody>
                    <a:bodyPr/>
                    <a:lstStyle/>
                    <a:p>
                      <a:r>
                        <a:rPr lang="en-US" sz="1200" dirty="0"/>
                        <a:t>0.09512</a:t>
                      </a:r>
                    </a:p>
                  </a:txBody>
                  <a:tcPr/>
                </a:tc>
                <a:tc>
                  <a:txBody>
                    <a:bodyPr/>
                    <a:lstStyle/>
                    <a:p>
                      <a:r>
                        <a:rPr lang="en-US" sz="1200" dirty="0"/>
                        <a:t>0.02396 </a:t>
                      </a:r>
                    </a:p>
                  </a:txBody>
                  <a:tcPr/>
                </a:tc>
                <a:tc>
                  <a:txBody>
                    <a:bodyPr/>
                    <a:lstStyle/>
                    <a:p>
                      <a:r>
                        <a:rPr lang="en-US" sz="1200" dirty="0"/>
                        <a:t>3.971</a:t>
                      </a:r>
                    </a:p>
                  </a:txBody>
                  <a:tcPr/>
                </a:tc>
                <a:tc>
                  <a:txBody>
                    <a:bodyPr/>
                    <a:lstStyle/>
                    <a:p>
                      <a:r>
                        <a:rPr lang="en-US" sz="1200" dirty="0"/>
                        <a:t>7.17x10</a:t>
                      </a:r>
                      <a:r>
                        <a:rPr lang="en-US" sz="1200" baseline="30000" dirty="0"/>
                        <a:t>-5</a:t>
                      </a:r>
                    </a:p>
                  </a:txBody>
                  <a:tcPr/>
                </a:tc>
                <a:extLst>
                  <a:ext uri="{0D108BD9-81ED-4DB2-BD59-A6C34878D82A}">
                    <a16:rowId xmlns:a16="http://schemas.microsoft.com/office/drawing/2014/main" val="3417383883"/>
                  </a:ext>
                </a:extLst>
              </a:tr>
            </a:tbl>
          </a:graphicData>
        </a:graphic>
      </p:graphicFrame>
      <p:sp>
        <p:nvSpPr>
          <p:cNvPr id="9" name="Content Placeholder 3">
            <a:extLst>
              <a:ext uri="{FF2B5EF4-FFF2-40B4-BE49-F238E27FC236}">
                <a16:creationId xmlns:a16="http://schemas.microsoft.com/office/drawing/2014/main" id="{07EC9104-7175-7FC8-8C34-FC1638637F1D}"/>
              </a:ext>
            </a:extLst>
          </p:cNvPr>
          <p:cNvSpPr txBox="1">
            <a:spLocks/>
          </p:cNvSpPr>
          <p:nvPr/>
        </p:nvSpPr>
        <p:spPr bwMode="auto">
          <a:xfrm>
            <a:off x="4648200" y="1482927"/>
            <a:ext cx="4191000" cy="31182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1" fontAlgn="base" hangingPunct="1">
              <a:spcBef>
                <a:spcPct val="20000"/>
              </a:spcBef>
              <a:spcAft>
                <a:spcPct val="0"/>
              </a:spcAft>
              <a:buFont typeface="Arial" charset="0"/>
              <a:buChar char="•"/>
              <a:defRPr sz="28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sz="2000"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8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8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US" dirty="0"/>
              <a:t>Pasture Management</a:t>
            </a:r>
          </a:p>
          <a:p>
            <a:endParaRPr lang="en-US" dirty="0"/>
          </a:p>
          <a:p>
            <a:endParaRPr lang="en-US" dirty="0"/>
          </a:p>
          <a:p>
            <a:r>
              <a:rPr lang="en-US" dirty="0"/>
              <a:t>Forest  Conservation</a:t>
            </a:r>
          </a:p>
        </p:txBody>
      </p:sp>
      <p:graphicFrame>
        <p:nvGraphicFramePr>
          <p:cNvPr id="10" name="Content Placeholder 5">
            <a:extLst>
              <a:ext uri="{FF2B5EF4-FFF2-40B4-BE49-F238E27FC236}">
                <a16:creationId xmlns:a16="http://schemas.microsoft.com/office/drawing/2014/main" id="{4AFD1591-65E4-F6E8-DCE0-27CBD029C66D}"/>
              </a:ext>
            </a:extLst>
          </p:cNvPr>
          <p:cNvGraphicFramePr>
            <a:graphicFrameLocks/>
          </p:cNvGraphicFramePr>
          <p:nvPr>
            <p:extLst>
              <p:ext uri="{D42A27DB-BD31-4B8C-83A1-F6EECF244321}">
                <p14:modId xmlns:p14="http://schemas.microsoft.com/office/powerpoint/2010/main" val="1569978386"/>
              </p:ext>
            </p:extLst>
          </p:nvPr>
        </p:nvGraphicFramePr>
        <p:xfrm>
          <a:off x="85725" y="3617994"/>
          <a:ext cx="4410075" cy="939800"/>
        </p:xfrm>
        <a:graphic>
          <a:graphicData uri="http://schemas.openxmlformats.org/drawingml/2006/table">
            <a:tbl>
              <a:tblPr firstRow="1" bandRow="1">
                <a:tableStyleId>{21E4AEA4-8DFA-4A89-87EB-49C32662AFE0}</a:tableStyleId>
              </a:tblPr>
              <a:tblGrid>
                <a:gridCol w="1333500">
                  <a:extLst>
                    <a:ext uri="{9D8B030D-6E8A-4147-A177-3AD203B41FA5}">
                      <a16:colId xmlns:a16="http://schemas.microsoft.com/office/drawing/2014/main" val="485169618"/>
                    </a:ext>
                  </a:extLst>
                </a:gridCol>
                <a:gridCol w="800100">
                  <a:extLst>
                    <a:ext uri="{9D8B030D-6E8A-4147-A177-3AD203B41FA5}">
                      <a16:colId xmlns:a16="http://schemas.microsoft.com/office/drawing/2014/main" val="659544233"/>
                    </a:ext>
                  </a:extLst>
                </a:gridCol>
                <a:gridCol w="857250">
                  <a:extLst>
                    <a:ext uri="{9D8B030D-6E8A-4147-A177-3AD203B41FA5}">
                      <a16:colId xmlns:a16="http://schemas.microsoft.com/office/drawing/2014/main" val="3560127710"/>
                    </a:ext>
                  </a:extLst>
                </a:gridCol>
                <a:gridCol w="685800">
                  <a:extLst>
                    <a:ext uri="{9D8B030D-6E8A-4147-A177-3AD203B41FA5}">
                      <a16:colId xmlns:a16="http://schemas.microsoft.com/office/drawing/2014/main" val="3871971297"/>
                    </a:ext>
                  </a:extLst>
                </a:gridCol>
                <a:gridCol w="733425">
                  <a:extLst>
                    <a:ext uri="{9D8B030D-6E8A-4147-A177-3AD203B41FA5}">
                      <a16:colId xmlns:a16="http://schemas.microsoft.com/office/drawing/2014/main" val="166794168"/>
                    </a:ext>
                  </a:extLst>
                </a:gridCol>
              </a:tblGrid>
              <a:tr h="169745">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32740">
                <a:tc>
                  <a:txBody>
                    <a:bodyPr/>
                    <a:lstStyle/>
                    <a:p>
                      <a:r>
                        <a:rPr lang="en-US" sz="1200" dirty="0"/>
                        <a:t>Intercept</a:t>
                      </a:r>
                    </a:p>
                  </a:txBody>
                  <a:tcPr/>
                </a:tc>
                <a:tc>
                  <a:txBody>
                    <a:bodyPr/>
                    <a:lstStyle/>
                    <a:p>
                      <a:r>
                        <a:rPr lang="en-US" sz="1200" dirty="0"/>
                        <a:t>1.71958</a:t>
                      </a:r>
                    </a:p>
                  </a:txBody>
                  <a:tcPr/>
                </a:tc>
                <a:tc>
                  <a:txBody>
                    <a:bodyPr/>
                    <a:lstStyle/>
                    <a:p>
                      <a:r>
                        <a:rPr lang="en-US" sz="1200" dirty="0"/>
                        <a:t>0.08552</a:t>
                      </a:r>
                    </a:p>
                  </a:txBody>
                  <a:tcPr/>
                </a:tc>
                <a:tc>
                  <a:txBody>
                    <a:bodyPr/>
                    <a:lstStyle/>
                    <a:p>
                      <a:r>
                        <a:rPr lang="en-US" sz="1200" dirty="0"/>
                        <a:t>20.108</a:t>
                      </a:r>
                    </a:p>
                  </a:txBody>
                  <a:tcPr/>
                </a:tc>
                <a:tc>
                  <a:txBody>
                    <a:bodyPr/>
                    <a:lstStyle/>
                    <a:p>
                      <a:r>
                        <a:rPr lang="en-US" sz="1200" dirty="0"/>
                        <a:t>&lt;2x10-</a:t>
                      </a:r>
                      <a:r>
                        <a:rPr lang="en-US" sz="1200" baseline="30000" dirty="0"/>
                        <a:t>16</a:t>
                      </a:r>
                      <a:endParaRPr lang="en-US" sz="1200" dirty="0"/>
                    </a:p>
                  </a:txBody>
                  <a:tcPr/>
                </a:tc>
                <a:extLst>
                  <a:ext uri="{0D108BD9-81ED-4DB2-BD59-A6C34878D82A}">
                    <a16:rowId xmlns:a16="http://schemas.microsoft.com/office/drawing/2014/main" val="523418475"/>
                  </a:ext>
                </a:extLst>
              </a:tr>
              <a:tr h="332740">
                <a:tc>
                  <a:txBody>
                    <a:bodyPr/>
                    <a:lstStyle/>
                    <a:p>
                      <a:r>
                        <a:rPr lang="en-US" sz="1200" dirty="0"/>
                        <a:t>log(drainage area)</a:t>
                      </a:r>
                    </a:p>
                  </a:txBody>
                  <a:tcPr/>
                </a:tc>
                <a:tc>
                  <a:txBody>
                    <a:bodyPr/>
                    <a:lstStyle/>
                    <a:p>
                      <a:r>
                        <a:rPr lang="en-US" sz="1200" dirty="0"/>
                        <a:t>0.06572</a:t>
                      </a:r>
                    </a:p>
                  </a:txBody>
                  <a:tcPr/>
                </a:tc>
                <a:tc>
                  <a:txBody>
                    <a:bodyPr/>
                    <a:lstStyle/>
                    <a:p>
                      <a:r>
                        <a:rPr lang="en-US" sz="1200" dirty="0"/>
                        <a:t>0.03416</a:t>
                      </a:r>
                    </a:p>
                  </a:txBody>
                  <a:tcPr/>
                </a:tc>
                <a:tc>
                  <a:txBody>
                    <a:bodyPr/>
                    <a:lstStyle/>
                    <a:p>
                      <a:r>
                        <a:rPr lang="en-US" sz="1200" dirty="0"/>
                        <a:t>1.924</a:t>
                      </a:r>
                    </a:p>
                  </a:txBody>
                  <a:tcPr/>
                </a:tc>
                <a:tc>
                  <a:txBody>
                    <a:bodyPr/>
                    <a:lstStyle/>
                    <a:p>
                      <a:r>
                        <a:rPr lang="en-US" sz="1200" dirty="0"/>
                        <a:t>0.0543</a:t>
                      </a:r>
                    </a:p>
                  </a:txBody>
                  <a:tcPr/>
                </a:tc>
                <a:extLst>
                  <a:ext uri="{0D108BD9-81ED-4DB2-BD59-A6C34878D82A}">
                    <a16:rowId xmlns:a16="http://schemas.microsoft.com/office/drawing/2014/main" val="3417383883"/>
                  </a:ext>
                </a:extLst>
              </a:tr>
            </a:tbl>
          </a:graphicData>
        </a:graphic>
      </p:graphicFrame>
      <p:graphicFrame>
        <p:nvGraphicFramePr>
          <p:cNvPr id="11" name="Content Placeholder 5">
            <a:extLst>
              <a:ext uri="{FF2B5EF4-FFF2-40B4-BE49-F238E27FC236}">
                <a16:creationId xmlns:a16="http://schemas.microsoft.com/office/drawing/2014/main" id="{CCC7596F-764E-2A25-9434-965687993935}"/>
              </a:ext>
            </a:extLst>
          </p:cNvPr>
          <p:cNvGraphicFramePr>
            <a:graphicFrameLocks/>
          </p:cNvGraphicFramePr>
          <p:nvPr>
            <p:extLst>
              <p:ext uri="{D42A27DB-BD31-4B8C-83A1-F6EECF244321}">
                <p14:modId xmlns:p14="http://schemas.microsoft.com/office/powerpoint/2010/main" val="3017364378"/>
              </p:ext>
            </p:extLst>
          </p:nvPr>
        </p:nvGraphicFramePr>
        <p:xfrm>
          <a:off x="4648200" y="3609739"/>
          <a:ext cx="4410075" cy="939800"/>
        </p:xfrm>
        <a:graphic>
          <a:graphicData uri="http://schemas.openxmlformats.org/drawingml/2006/table">
            <a:tbl>
              <a:tblPr firstRow="1" bandRow="1">
                <a:tableStyleId>{21E4AEA4-8DFA-4A89-87EB-49C32662AFE0}</a:tableStyleId>
              </a:tblPr>
              <a:tblGrid>
                <a:gridCol w="1333500">
                  <a:extLst>
                    <a:ext uri="{9D8B030D-6E8A-4147-A177-3AD203B41FA5}">
                      <a16:colId xmlns:a16="http://schemas.microsoft.com/office/drawing/2014/main" val="485169618"/>
                    </a:ext>
                  </a:extLst>
                </a:gridCol>
                <a:gridCol w="800100">
                  <a:extLst>
                    <a:ext uri="{9D8B030D-6E8A-4147-A177-3AD203B41FA5}">
                      <a16:colId xmlns:a16="http://schemas.microsoft.com/office/drawing/2014/main" val="659544233"/>
                    </a:ext>
                  </a:extLst>
                </a:gridCol>
                <a:gridCol w="857250">
                  <a:extLst>
                    <a:ext uri="{9D8B030D-6E8A-4147-A177-3AD203B41FA5}">
                      <a16:colId xmlns:a16="http://schemas.microsoft.com/office/drawing/2014/main" val="3560127710"/>
                    </a:ext>
                  </a:extLst>
                </a:gridCol>
                <a:gridCol w="638175">
                  <a:extLst>
                    <a:ext uri="{9D8B030D-6E8A-4147-A177-3AD203B41FA5}">
                      <a16:colId xmlns:a16="http://schemas.microsoft.com/office/drawing/2014/main" val="3871971297"/>
                    </a:ext>
                  </a:extLst>
                </a:gridCol>
                <a:gridCol w="781050">
                  <a:extLst>
                    <a:ext uri="{9D8B030D-6E8A-4147-A177-3AD203B41FA5}">
                      <a16:colId xmlns:a16="http://schemas.microsoft.com/office/drawing/2014/main" val="166794168"/>
                    </a:ext>
                  </a:extLst>
                </a:gridCol>
              </a:tblGrid>
              <a:tr h="169745">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32740">
                <a:tc>
                  <a:txBody>
                    <a:bodyPr/>
                    <a:lstStyle/>
                    <a:p>
                      <a:r>
                        <a:rPr lang="en-US" sz="1200" dirty="0"/>
                        <a:t>Intercept</a:t>
                      </a:r>
                    </a:p>
                  </a:txBody>
                  <a:tcPr/>
                </a:tc>
                <a:tc>
                  <a:txBody>
                    <a:bodyPr/>
                    <a:lstStyle/>
                    <a:p>
                      <a:r>
                        <a:rPr lang="en-US" sz="1200" dirty="0"/>
                        <a:t>1.30277</a:t>
                      </a:r>
                    </a:p>
                  </a:txBody>
                  <a:tcPr/>
                </a:tc>
                <a:tc>
                  <a:txBody>
                    <a:bodyPr/>
                    <a:lstStyle/>
                    <a:p>
                      <a:r>
                        <a:rPr lang="en-US" sz="1200" dirty="0"/>
                        <a:t>0.07451 </a:t>
                      </a:r>
                    </a:p>
                  </a:txBody>
                  <a:tcPr/>
                </a:tc>
                <a:tc>
                  <a:txBody>
                    <a:bodyPr/>
                    <a:lstStyle/>
                    <a:p>
                      <a:r>
                        <a:rPr lang="en-US" sz="1200" dirty="0"/>
                        <a:t>17.485</a:t>
                      </a:r>
                    </a:p>
                  </a:txBody>
                  <a:tcPr/>
                </a:tc>
                <a:tc>
                  <a:txBody>
                    <a:bodyPr/>
                    <a:lstStyle/>
                    <a:p>
                      <a:r>
                        <a:rPr lang="en-US" sz="1200" dirty="0"/>
                        <a:t>&lt;2x10-</a:t>
                      </a:r>
                      <a:r>
                        <a:rPr lang="en-US" sz="1200" baseline="30000" dirty="0"/>
                        <a:t>16</a:t>
                      </a:r>
                      <a:endParaRPr lang="en-US" sz="1200" dirty="0"/>
                    </a:p>
                  </a:txBody>
                  <a:tcPr/>
                </a:tc>
                <a:extLst>
                  <a:ext uri="{0D108BD9-81ED-4DB2-BD59-A6C34878D82A}">
                    <a16:rowId xmlns:a16="http://schemas.microsoft.com/office/drawing/2014/main" val="523418475"/>
                  </a:ext>
                </a:extLst>
              </a:tr>
              <a:tr h="332740">
                <a:tc>
                  <a:txBody>
                    <a:bodyPr/>
                    <a:lstStyle/>
                    <a:p>
                      <a:r>
                        <a:rPr lang="en-US" sz="1200" dirty="0"/>
                        <a:t>log(drainage area)</a:t>
                      </a:r>
                    </a:p>
                  </a:txBody>
                  <a:tcPr/>
                </a:tc>
                <a:tc>
                  <a:txBody>
                    <a:bodyPr/>
                    <a:lstStyle/>
                    <a:p>
                      <a:r>
                        <a:rPr lang="en-US" sz="1200" dirty="0"/>
                        <a:t>0.17455</a:t>
                      </a:r>
                    </a:p>
                  </a:txBody>
                  <a:tcPr/>
                </a:tc>
                <a:tc>
                  <a:txBody>
                    <a:bodyPr/>
                    <a:lstStyle/>
                    <a:p>
                      <a:r>
                        <a:rPr lang="en-US" sz="1200" dirty="0"/>
                        <a:t>0.03290 </a:t>
                      </a:r>
                    </a:p>
                  </a:txBody>
                  <a:tcPr/>
                </a:tc>
                <a:tc>
                  <a:txBody>
                    <a:bodyPr/>
                    <a:lstStyle/>
                    <a:p>
                      <a:r>
                        <a:rPr lang="en-US" sz="1200" dirty="0"/>
                        <a:t>5.305</a:t>
                      </a:r>
                    </a:p>
                  </a:txBody>
                  <a:tcPr/>
                </a:tc>
                <a:tc>
                  <a:txBody>
                    <a:bodyPr/>
                    <a:lstStyle/>
                    <a:p>
                      <a:r>
                        <a:rPr lang="en-US" sz="1200" dirty="0"/>
                        <a:t>1.12x10</a:t>
                      </a:r>
                      <a:r>
                        <a:rPr lang="en-US" sz="1200" baseline="30000" dirty="0"/>
                        <a:t>-7</a:t>
                      </a:r>
                    </a:p>
                  </a:txBody>
                  <a:tcPr/>
                </a:tc>
                <a:extLst>
                  <a:ext uri="{0D108BD9-81ED-4DB2-BD59-A6C34878D82A}">
                    <a16:rowId xmlns:a16="http://schemas.microsoft.com/office/drawing/2014/main" val="3417383883"/>
                  </a:ext>
                </a:extLst>
              </a:tr>
            </a:tbl>
          </a:graphicData>
        </a:graphic>
      </p:graphicFrame>
      <p:pic>
        <p:nvPicPr>
          <p:cNvPr id="12" name="Recorded Sound">
            <a:hlinkClick r:id="" action="ppaction://media"/>
            <a:extLst>
              <a:ext uri="{FF2B5EF4-FFF2-40B4-BE49-F238E27FC236}">
                <a16:creationId xmlns:a16="http://schemas.microsoft.com/office/drawing/2014/main" id="{6D595F3A-DCF4-0185-8A67-8985DEAD10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4000" y="4625667"/>
            <a:ext cx="406400" cy="406400"/>
          </a:xfrm>
          <a:prstGeom prst="rect">
            <a:avLst/>
          </a:prstGeom>
        </p:spPr>
      </p:pic>
    </p:spTree>
    <p:extLst>
      <p:ext uri="{BB962C8B-B14F-4D97-AF65-F5344CB8AC3E}">
        <p14:creationId xmlns:p14="http://schemas.microsoft.com/office/powerpoint/2010/main" val="1318297731"/>
      </p:ext>
    </p:extLst>
  </p:cSld>
  <p:clrMapOvr>
    <a:masterClrMapping/>
  </p:clrMapOvr>
  <mc:AlternateContent xmlns:mc="http://schemas.openxmlformats.org/markup-compatibility/2006" xmlns:p14="http://schemas.microsoft.com/office/powerpoint/2010/main">
    <mc:Choice Requires="p14">
      <p:transition spd="slow" p14:dur="2000" advTm="36296"/>
    </mc:Choice>
    <mc:Fallback xmlns="">
      <p:transition spd="slow" advTm="362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296"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C6343-DFD3-5C1C-D6F8-A62C4403E4C0}"/>
              </a:ext>
            </a:extLst>
          </p:cNvPr>
          <p:cNvSpPr>
            <a:spLocks noGrp="1"/>
          </p:cNvSpPr>
          <p:nvPr>
            <p:ph type="title"/>
          </p:nvPr>
        </p:nvSpPr>
        <p:spPr/>
        <p:txBody>
          <a:bodyPr/>
          <a:lstStyle/>
          <a:p>
            <a:r>
              <a:rPr lang="en-US" dirty="0"/>
              <a:t>Results: Looking at Wealth</a:t>
            </a:r>
          </a:p>
        </p:txBody>
      </p:sp>
      <p:sp>
        <p:nvSpPr>
          <p:cNvPr id="4" name="Content Placeholder 3">
            <a:extLst>
              <a:ext uri="{FF2B5EF4-FFF2-40B4-BE49-F238E27FC236}">
                <a16:creationId xmlns:a16="http://schemas.microsoft.com/office/drawing/2014/main" id="{4C5C2532-4CEE-67C4-28CA-49982EB7C241}"/>
              </a:ext>
            </a:extLst>
          </p:cNvPr>
          <p:cNvSpPr>
            <a:spLocks noGrp="1"/>
          </p:cNvSpPr>
          <p:nvPr>
            <p:ph sz="half" idx="1"/>
          </p:nvPr>
        </p:nvSpPr>
        <p:spPr>
          <a:xfrm>
            <a:off x="0" y="1476377"/>
            <a:ext cx="4495800" cy="3118247"/>
          </a:xfrm>
        </p:spPr>
        <p:txBody>
          <a:bodyPr/>
          <a:lstStyle/>
          <a:p>
            <a:r>
              <a:rPr lang="en-US" dirty="0"/>
              <a:t>Cattle Management</a:t>
            </a:r>
          </a:p>
          <a:p>
            <a:endParaRPr lang="en-US" dirty="0"/>
          </a:p>
          <a:p>
            <a:endParaRPr lang="en-US" dirty="0"/>
          </a:p>
          <a:p>
            <a:r>
              <a:rPr lang="en-US" dirty="0"/>
              <a:t>Water Management</a:t>
            </a:r>
          </a:p>
        </p:txBody>
      </p:sp>
      <p:graphicFrame>
        <p:nvGraphicFramePr>
          <p:cNvPr id="6" name="Content Placeholder 5">
            <a:extLst>
              <a:ext uri="{FF2B5EF4-FFF2-40B4-BE49-F238E27FC236}">
                <a16:creationId xmlns:a16="http://schemas.microsoft.com/office/drawing/2014/main" id="{9B272DDB-35E5-A870-F660-8EBD6BB2F451}"/>
              </a:ext>
            </a:extLst>
          </p:cNvPr>
          <p:cNvGraphicFramePr>
            <a:graphicFrameLocks noGrp="1"/>
          </p:cNvGraphicFramePr>
          <p:nvPr>
            <p:ph sz="half" idx="2"/>
            <p:extLst>
              <p:ext uri="{D42A27DB-BD31-4B8C-83A1-F6EECF244321}">
                <p14:modId xmlns:p14="http://schemas.microsoft.com/office/powerpoint/2010/main" val="3192467445"/>
              </p:ext>
            </p:extLst>
          </p:nvPr>
        </p:nvGraphicFramePr>
        <p:xfrm>
          <a:off x="85725" y="2001520"/>
          <a:ext cx="4410075" cy="939800"/>
        </p:xfrm>
        <a:graphic>
          <a:graphicData uri="http://schemas.openxmlformats.org/drawingml/2006/table">
            <a:tbl>
              <a:tblPr firstRow="1" bandRow="1">
                <a:tableStyleId>{21E4AEA4-8DFA-4A89-87EB-49C32662AFE0}</a:tableStyleId>
              </a:tblPr>
              <a:tblGrid>
                <a:gridCol w="1085850">
                  <a:extLst>
                    <a:ext uri="{9D8B030D-6E8A-4147-A177-3AD203B41FA5}">
                      <a16:colId xmlns:a16="http://schemas.microsoft.com/office/drawing/2014/main" val="485169618"/>
                    </a:ext>
                  </a:extLst>
                </a:gridCol>
                <a:gridCol w="942975">
                  <a:extLst>
                    <a:ext uri="{9D8B030D-6E8A-4147-A177-3AD203B41FA5}">
                      <a16:colId xmlns:a16="http://schemas.microsoft.com/office/drawing/2014/main" val="659544233"/>
                    </a:ext>
                  </a:extLst>
                </a:gridCol>
                <a:gridCol w="847725">
                  <a:extLst>
                    <a:ext uri="{9D8B030D-6E8A-4147-A177-3AD203B41FA5}">
                      <a16:colId xmlns:a16="http://schemas.microsoft.com/office/drawing/2014/main" val="3560127710"/>
                    </a:ext>
                  </a:extLst>
                </a:gridCol>
                <a:gridCol w="666750">
                  <a:extLst>
                    <a:ext uri="{9D8B030D-6E8A-4147-A177-3AD203B41FA5}">
                      <a16:colId xmlns:a16="http://schemas.microsoft.com/office/drawing/2014/main" val="3871971297"/>
                    </a:ext>
                  </a:extLst>
                </a:gridCol>
                <a:gridCol w="866775">
                  <a:extLst>
                    <a:ext uri="{9D8B030D-6E8A-4147-A177-3AD203B41FA5}">
                      <a16:colId xmlns:a16="http://schemas.microsoft.com/office/drawing/2014/main" val="166794168"/>
                    </a:ext>
                  </a:extLst>
                </a:gridCol>
              </a:tblGrid>
              <a:tr h="169745">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32740">
                <a:tc>
                  <a:txBody>
                    <a:bodyPr/>
                    <a:lstStyle/>
                    <a:p>
                      <a:r>
                        <a:rPr lang="en-US" sz="1200" dirty="0"/>
                        <a:t>Intercept</a:t>
                      </a:r>
                    </a:p>
                  </a:txBody>
                  <a:tcPr/>
                </a:tc>
                <a:tc>
                  <a:txBody>
                    <a:bodyPr/>
                    <a:lstStyle/>
                    <a:p>
                      <a:r>
                        <a:rPr lang="en-US" sz="1200" dirty="0"/>
                        <a:t> -6.724x10</a:t>
                      </a:r>
                      <a:r>
                        <a:rPr lang="en-US" sz="1200" baseline="30000" dirty="0"/>
                        <a:t>-1</a:t>
                      </a:r>
                    </a:p>
                  </a:txBody>
                  <a:tcPr/>
                </a:tc>
                <a:tc>
                  <a:txBody>
                    <a:bodyPr/>
                    <a:lstStyle/>
                    <a:p>
                      <a:r>
                        <a:rPr lang="en-US" sz="1200" dirty="0"/>
                        <a:t>7.585x10</a:t>
                      </a:r>
                      <a:r>
                        <a:rPr lang="en-US" sz="1200" baseline="30000" dirty="0"/>
                        <a:t>-2</a:t>
                      </a:r>
                    </a:p>
                  </a:txBody>
                  <a:tcPr/>
                </a:tc>
                <a:tc>
                  <a:txBody>
                    <a:bodyPr/>
                    <a:lstStyle/>
                    <a:p>
                      <a:r>
                        <a:rPr lang="en-US" sz="1200" dirty="0"/>
                        <a:t>-8.866 </a:t>
                      </a:r>
                    </a:p>
                  </a:txBody>
                  <a:tcPr/>
                </a:tc>
                <a:tc>
                  <a:txBody>
                    <a:bodyPr/>
                    <a:lstStyle/>
                    <a:p>
                      <a:r>
                        <a:rPr lang="en-US" sz="1200" dirty="0"/>
                        <a:t>&lt;2x10-</a:t>
                      </a:r>
                      <a:r>
                        <a:rPr lang="en-US" sz="1200" baseline="30000" dirty="0"/>
                        <a:t>16</a:t>
                      </a:r>
                      <a:endParaRPr lang="en-US" sz="1200" dirty="0"/>
                    </a:p>
                  </a:txBody>
                  <a:tcPr/>
                </a:tc>
                <a:extLst>
                  <a:ext uri="{0D108BD9-81ED-4DB2-BD59-A6C34878D82A}">
                    <a16:rowId xmlns:a16="http://schemas.microsoft.com/office/drawing/2014/main" val="523418475"/>
                  </a:ext>
                </a:extLst>
              </a:tr>
              <a:tr h="332740">
                <a:tc>
                  <a:txBody>
                    <a:bodyPr/>
                    <a:lstStyle/>
                    <a:p>
                      <a:r>
                        <a:rPr lang="en-US" sz="1200" dirty="0"/>
                        <a:t>Vehicle Value</a:t>
                      </a:r>
                    </a:p>
                  </a:txBody>
                  <a:tcPr/>
                </a:tc>
                <a:tc>
                  <a:txBody>
                    <a:bodyPr/>
                    <a:lstStyle/>
                    <a:p>
                      <a:r>
                        <a:rPr lang="en-US" sz="1200" dirty="0"/>
                        <a:t>6.795x10</a:t>
                      </a:r>
                      <a:r>
                        <a:rPr lang="en-US" sz="1200" baseline="30000" dirty="0"/>
                        <a:t>-6</a:t>
                      </a:r>
                    </a:p>
                  </a:txBody>
                  <a:tcPr/>
                </a:tc>
                <a:tc>
                  <a:txBody>
                    <a:bodyPr/>
                    <a:lstStyle/>
                    <a:p>
                      <a:r>
                        <a:rPr lang="en-US" sz="1200" dirty="0"/>
                        <a:t>1.005x10</a:t>
                      </a:r>
                      <a:r>
                        <a:rPr lang="en-US" sz="1200" baseline="30000" dirty="0"/>
                        <a:t>-6</a:t>
                      </a:r>
                    </a:p>
                  </a:txBody>
                  <a:tcPr/>
                </a:tc>
                <a:tc>
                  <a:txBody>
                    <a:bodyPr/>
                    <a:lstStyle/>
                    <a:p>
                      <a:r>
                        <a:rPr lang="en-US" sz="1200" dirty="0"/>
                        <a:t>6.763 </a:t>
                      </a:r>
                    </a:p>
                  </a:txBody>
                  <a:tcPr/>
                </a:tc>
                <a:tc>
                  <a:txBody>
                    <a:bodyPr/>
                    <a:lstStyle/>
                    <a:p>
                      <a:r>
                        <a:rPr lang="en-US" sz="1200" dirty="0"/>
                        <a:t>1.35x10</a:t>
                      </a:r>
                      <a:r>
                        <a:rPr lang="en-US" sz="1200" baseline="30000" dirty="0"/>
                        <a:t>-11</a:t>
                      </a:r>
                    </a:p>
                  </a:txBody>
                  <a:tcPr/>
                </a:tc>
                <a:extLst>
                  <a:ext uri="{0D108BD9-81ED-4DB2-BD59-A6C34878D82A}">
                    <a16:rowId xmlns:a16="http://schemas.microsoft.com/office/drawing/2014/main" val="3417383883"/>
                  </a:ext>
                </a:extLst>
              </a:tr>
            </a:tbl>
          </a:graphicData>
        </a:graphic>
      </p:graphicFrame>
      <p:graphicFrame>
        <p:nvGraphicFramePr>
          <p:cNvPr id="8" name="Content Placeholder 5">
            <a:extLst>
              <a:ext uri="{FF2B5EF4-FFF2-40B4-BE49-F238E27FC236}">
                <a16:creationId xmlns:a16="http://schemas.microsoft.com/office/drawing/2014/main" id="{6279494E-7B34-9347-B67C-A2586E1E04E2}"/>
              </a:ext>
            </a:extLst>
          </p:cNvPr>
          <p:cNvGraphicFramePr>
            <a:graphicFrameLocks/>
          </p:cNvGraphicFramePr>
          <p:nvPr>
            <p:extLst>
              <p:ext uri="{D42A27DB-BD31-4B8C-83A1-F6EECF244321}">
                <p14:modId xmlns:p14="http://schemas.microsoft.com/office/powerpoint/2010/main" val="2285357476"/>
              </p:ext>
            </p:extLst>
          </p:nvPr>
        </p:nvGraphicFramePr>
        <p:xfrm>
          <a:off x="4648200" y="2001520"/>
          <a:ext cx="4410075" cy="939800"/>
        </p:xfrm>
        <a:graphic>
          <a:graphicData uri="http://schemas.openxmlformats.org/drawingml/2006/table">
            <a:tbl>
              <a:tblPr firstRow="1" bandRow="1">
                <a:tableStyleId>{21E4AEA4-8DFA-4A89-87EB-49C32662AFE0}</a:tableStyleId>
              </a:tblPr>
              <a:tblGrid>
                <a:gridCol w="1209675">
                  <a:extLst>
                    <a:ext uri="{9D8B030D-6E8A-4147-A177-3AD203B41FA5}">
                      <a16:colId xmlns:a16="http://schemas.microsoft.com/office/drawing/2014/main" val="485169618"/>
                    </a:ext>
                  </a:extLst>
                </a:gridCol>
                <a:gridCol w="923925">
                  <a:extLst>
                    <a:ext uri="{9D8B030D-6E8A-4147-A177-3AD203B41FA5}">
                      <a16:colId xmlns:a16="http://schemas.microsoft.com/office/drawing/2014/main" val="659544233"/>
                    </a:ext>
                  </a:extLst>
                </a:gridCol>
                <a:gridCol w="857250">
                  <a:extLst>
                    <a:ext uri="{9D8B030D-6E8A-4147-A177-3AD203B41FA5}">
                      <a16:colId xmlns:a16="http://schemas.microsoft.com/office/drawing/2014/main" val="3560127710"/>
                    </a:ext>
                  </a:extLst>
                </a:gridCol>
                <a:gridCol w="638175">
                  <a:extLst>
                    <a:ext uri="{9D8B030D-6E8A-4147-A177-3AD203B41FA5}">
                      <a16:colId xmlns:a16="http://schemas.microsoft.com/office/drawing/2014/main" val="3871971297"/>
                    </a:ext>
                  </a:extLst>
                </a:gridCol>
                <a:gridCol w="781050">
                  <a:extLst>
                    <a:ext uri="{9D8B030D-6E8A-4147-A177-3AD203B41FA5}">
                      <a16:colId xmlns:a16="http://schemas.microsoft.com/office/drawing/2014/main" val="166794168"/>
                    </a:ext>
                  </a:extLst>
                </a:gridCol>
              </a:tblGrid>
              <a:tr h="265630">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32740">
                <a:tc>
                  <a:txBody>
                    <a:bodyPr/>
                    <a:lstStyle/>
                    <a:p>
                      <a:r>
                        <a:rPr lang="en-US" sz="1200" dirty="0"/>
                        <a:t>Intercept</a:t>
                      </a:r>
                    </a:p>
                  </a:txBody>
                  <a:tcPr/>
                </a:tc>
                <a:tc>
                  <a:txBody>
                    <a:bodyPr/>
                    <a:lstStyle/>
                    <a:p>
                      <a:r>
                        <a:rPr lang="en-US" sz="1200" dirty="0"/>
                        <a:t>2.314x10</a:t>
                      </a:r>
                      <a:r>
                        <a:rPr lang="en-US" sz="1200" baseline="30000" dirty="0"/>
                        <a:t>-1</a:t>
                      </a:r>
                      <a:endParaRPr lang="en-US" sz="1200" dirty="0"/>
                    </a:p>
                  </a:txBody>
                  <a:tcPr/>
                </a:tc>
                <a:tc>
                  <a:txBody>
                    <a:bodyPr/>
                    <a:lstStyle/>
                    <a:p>
                      <a:r>
                        <a:rPr lang="en-US" sz="1200" dirty="0"/>
                        <a:t>7.769x10</a:t>
                      </a:r>
                      <a:r>
                        <a:rPr lang="en-US" sz="1200" baseline="30000" dirty="0"/>
                        <a:t>-2</a:t>
                      </a:r>
                      <a:endParaRPr lang="en-US" sz="1200" dirty="0"/>
                    </a:p>
                  </a:txBody>
                  <a:tcPr/>
                </a:tc>
                <a:tc>
                  <a:txBody>
                    <a:bodyPr/>
                    <a:lstStyle/>
                    <a:p>
                      <a:r>
                        <a:rPr lang="en-US" sz="1200" dirty="0"/>
                        <a:t>2.978</a:t>
                      </a:r>
                    </a:p>
                  </a:txBody>
                  <a:tcPr/>
                </a:tc>
                <a:tc>
                  <a:txBody>
                    <a:bodyPr/>
                    <a:lstStyle/>
                    <a:p>
                      <a:r>
                        <a:rPr lang="en-US" sz="1200" dirty="0"/>
                        <a:t>0.0029</a:t>
                      </a:r>
                    </a:p>
                  </a:txBody>
                  <a:tcPr/>
                </a:tc>
                <a:extLst>
                  <a:ext uri="{0D108BD9-81ED-4DB2-BD59-A6C34878D82A}">
                    <a16:rowId xmlns:a16="http://schemas.microsoft.com/office/drawing/2014/main" val="523418475"/>
                  </a:ext>
                </a:extLst>
              </a:tr>
              <a:tr h="332740">
                <a:tc>
                  <a:txBody>
                    <a:bodyPr/>
                    <a:lstStyle/>
                    <a:p>
                      <a:r>
                        <a:rPr lang="en-US" sz="1200" dirty="0"/>
                        <a:t>Vehicle Value</a:t>
                      </a:r>
                    </a:p>
                  </a:txBody>
                  <a:tcPr/>
                </a:tc>
                <a:tc>
                  <a:txBody>
                    <a:bodyPr/>
                    <a:lstStyle/>
                    <a:p>
                      <a:r>
                        <a:rPr lang="en-US" sz="1200" dirty="0"/>
                        <a:t>7.489x10</a:t>
                      </a:r>
                      <a:r>
                        <a:rPr lang="en-US" sz="1200" baseline="30000" dirty="0"/>
                        <a:t>-6</a:t>
                      </a:r>
                      <a:endParaRPr lang="en-US" sz="1200" dirty="0"/>
                    </a:p>
                  </a:txBody>
                  <a:tcPr/>
                </a:tc>
                <a:tc>
                  <a:txBody>
                    <a:bodyPr/>
                    <a:lstStyle/>
                    <a:p>
                      <a:r>
                        <a:rPr lang="en-US" sz="1200" dirty="0"/>
                        <a:t>1.288x10</a:t>
                      </a:r>
                      <a:r>
                        <a:rPr lang="en-US" sz="1200" baseline="30000" dirty="0"/>
                        <a:t>-6</a:t>
                      </a:r>
                      <a:r>
                        <a:rPr lang="en-US" sz="1200" dirty="0"/>
                        <a:t> </a:t>
                      </a:r>
                    </a:p>
                  </a:txBody>
                  <a:tcPr/>
                </a:tc>
                <a:tc>
                  <a:txBody>
                    <a:bodyPr/>
                    <a:lstStyle/>
                    <a:p>
                      <a:r>
                        <a:rPr lang="en-US" sz="1200" dirty="0"/>
                        <a:t>5.813</a:t>
                      </a:r>
                    </a:p>
                  </a:txBody>
                  <a:tcPr/>
                </a:tc>
                <a:tc>
                  <a:txBody>
                    <a:bodyPr/>
                    <a:lstStyle/>
                    <a:p>
                      <a:r>
                        <a:rPr lang="en-US" sz="1200" dirty="0"/>
                        <a:t>6.12x10</a:t>
                      </a:r>
                      <a:r>
                        <a:rPr lang="en-US" sz="1200" baseline="30000" dirty="0"/>
                        <a:t>-9</a:t>
                      </a:r>
                      <a:r>
                        <a:rPr lang="en-US" sz="1200" dirty="0"/>
                        <a:t> </a:t>
                      </a:r>
                    </a:p>
                  </a:txBody>
                  <a:tcPr/>
                </a:tc>
                <a:extLst>
                  <a:ext uri="{0D108BD9-81ED-4DB2-BD59-A6C34878D82A}">
                    <a16:rowId xmlns:a16="http://schemas.microsoft.com/office/drawing/2014/main" val="3417383883"/>
                  </a:ext>
                </a:extLst>
              </a:tr>
            </a:tbl>
          </a:graphicData>
        </a:graphic>
      </p:graphicFrame>
      <p:sp>
        <p:nvSpPr>
          <p:cNvPr id="9" name="Content Placeholder 3">
            <a:extLst>
              <a:ext uri="{FF2B5EF4-FFF2-40B4-BE49-F238E27FC236}">
                <a16:creationId xmlns:a16="http://schemas.microsoft.com/office/drawing/2014/main" id="{07EC9104-7175-7FC8-8C34-FC1638637F1D}"/>
              </a:ext>
            </a:extLst>
          </p:cNvPr>
          <p:cNvSpPr txBox="1">
            <a:spLocks/>
          </p:cNvSpPr>
          <p:nvPr/>
        </p:nvSpPr>
        <p:spPr bwMode="auto">
          <a:xfrm>
            <a:off x="4648200" y="1476377"/>
            <a:ext cx="4191000" cy="31182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1" fontAlgn="base" hangingPunct="1">
              <a:spcBef>
                <a:spcPct val="20000"/>
              </a:spcBef>
              <a:spcAft>
                <a:spcPct val="0"/>
              </a:spcAft>
              <a:buFont typeface="Arial" charset="0"/>
              <a:buChar char="•"/>
              <a:defRPr sz="28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sz="2000"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8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8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US" dirty="0"/>
              <a:t>Pasture Management</a:t>
            </a:r>
          </a:p>
          <a:p>
            <a:endParaRPr lang="en-US" dirty="0"/>
          </a:p>
          <a:p>
            <a:endParaRPr lang="en-US" dirty="0"/>
          </a:p>
          <a:p>
            <a:r>
              <a:rPr lang="en-US" dirty="0"/>
              <a:t>Forest  Conservation</a:t>
            </a:r>
          </a:p>
        </p:txBody>
      </p:sp>
      <p:graphicFrame>
        <p:nvGraphicFramePr>
          <p:cNvPr id="10" name="Content Placeholder 5">
            <a:extLst>
              <a:ext uri="{FF2B5EF4-FFF2-40B4-BE49-F238E27FC236}">
                <a16:creationId xmlns:a16="http://schemas.microsoft.com/office/drawing/2014/main" id="{4AFD1591-65E4-F6E8-DCE0-27CBD029C66D}"/>
              </a:ext>
            </a:extLst>
          </p:cNvPr>
          <p:cNvGraphicFramePr>
            <a:graphicFrameLocks/>
          </p:cNvGraphicFramePr>
          <p:nvPr>
            <p:extLst>
              <p:ext uri="{D42A27DB-BD31-4B8C-83A1-F6EECF244321}">
                <p14:modId xmlns:p14="http://schemas.microsoft.com/office/powerpoint/2010/main" val="2669364031"/>
              </p:ext>
            </p:extLst>
          </p:nvPr>
        </p:nvGraphicFramePr>
        <p:xfrm>
          <a:off x="85725" y="3617994"/>
          <a:ext cx="4410075" cy="939800"/>
        </p:xfrm>
        <a:graphic>
          <a:graphicData uri="http://schemas.openxmlformats.org/drawingml/2006/table">
            <a:tbl>
              <a:tblPr firstRow="1" bandRow="1">
                <a:tableStyleId>{21E4AEA4-8DFA-4A89-87EB-49C32662AFE0}</a:tableStyleId>
              </a:tblPr>
              <a:tblGrid>
                <a:gridCol w="1200150">
                  <a:extLst>
                    <a:ext uri="{9D8B030D-6E8A-4147-A177-3AD203B41FA5}">
                      <a16:colId xmlns:a16="http://schemas.microsoft.com/office/drawing/2014/main" val="485169618"/>
                    </a:ext>
                  </a:extLst>
                </a:gridCol>
                <a:gridCol w="933450">
                  <a:extLst>
                    <a:ext uri="{9D8B030D-6E8A-4147-A177-3AD203B41FA5}">
                      <a16:colId xmlns:a16="http://schemas.microsoft.com/office/drawing/2014/main" val="659544233"/>
                    </a:ext>
                  </a:extLst>
                </a:gridCol>
                <a:gridCol w="857250">
                  <a:extLst>
                    <a:ext uri="{9D8B030D-6E8A-4147-A177-3AD203B41FA5}">
                      <a16:colId xmlns:a16="http://schemas.microsoft.com/office/drawing/2014/main" val="3560127710"/>
                    </a:ext>
                  </a:extLst>
                </a:gridCol>
                <a:gridCol w="685800">
                  <a:extLst>
                    <a:ext uri="{9D8B030D-6E8A-4147-A177-3AD203B41FA5}">
                      <a16:colId xmlns:a16="http://schemas.microsoft.com/office/drawing/2014/main" val="3871971297"/>
                    </a:ext>
                  </a:extLst>
                </a:gridCol>
                <a:gridCol w="733425">
                  <a:extLst>
                    <a:ext uri="{9D8B030D-6E8A-4147-A177-3AD203B41FA5}">
                      <a16:colId xmlns:a16="http://schemas.microsoft.com/office/drawing/2014/main" val="166794168"/>
                    </a:ext>
                  </a:extLst>
                </a:gridCol>
              </a:tblGrid>
              <a:tr h="169745">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32740">
                <a:tc>
                  <a:txBody>
                    <a:bodyPr/>
                    <a:lstStyle/>
                    <a:p>
                      <a:r>
                        <a:rPr lang="en-US" sz="1200" dirty="0"/>
                        <a:t>Intercept</a:t>
                      </a:r>
                    </a:p>
                  </a:txBody>
                  <a:tcPr/>
                </a:tc>
                <a:tc>
                  <a:txBody>
                    <a:bodyPr/>
                    <a:lstStyle/>
                    <a:p>
                      <a:r>
                        <a:rPr lang="en-US" sz="1200" dirty="0"/>
                        <a:t>2.833</a:t>
                      </a:r>
                    </a:p>
                  </a:txBody>
                  <a:tcPr/>
                </a:tc>
                <a:tc>
                  <a:txBody>
                    <a:bodyPr/>
                    <a:lstStyle/>
                    <a:p>
                      <a:r>
                        <a:rPr lang="en-US" sz="1200" dirty="0"/>
                        <a:t>1.817x10</a:t>
                      </a:r>
                      <a:r>
                        <a:rPr lang="en-US" sz="1200" baseline="30000" dirty="0"/>
                        <a:t>-1</a:t>
                      </a:r>
                      <a:r>
                        <a:rPr lang="en-US" sz="1200" dirty="0"/>
                        <a:t> </a:t>
                      </a:r>
                    </a:p>
                  </a:txBody>
                  <a:tcPr/>
                </a:tc>
                <a:tc>
                  <a:txBody>
                    <a:bodyPr/>
                    <a:lstStyle/>
                    <a:p>
                      <a:r>
                        <a:rPr lang="en-US" sz="1200" dirty="0"/>
                        <a:t> 15.588 </a:t>
                      </a:r>
                    </a:p>
                  </a:txBody>
                  <a:tcPr/>
                </a:tc>
                <a:tc>
                  <a:txBody>
                    <a:bodyPr/>
                    <a:lstStyle/>
                    <a:p>
                      <a:r>
                        <a:rPr lang="en-US" sz="1200" dirty="0"/>
                        <a:t>&lt;2x10-</a:t>
                      </a:r>
                      <a:r>
                        <a:rPr lang="en-US" sz="1200" baseline="30000" dirty="0"/>
                        <a:t>16</a:t>
                      </a:r>
                      <a:endParaRPr lang="en-US" sz="1200" dirty="0"/>
                    </a:p>
                  </a:txBody>
                  <a:tcPr/>
                </a:tc>
                <a:extLst>
                  <a:ext uri="{0D108BD9-81ED-4DB2-BD59-A6C34878D82A}">
                    <a16:rowId xmlns:a16="http://schemas.microsoft.com/office/drawing/2014/main" val="523418475"/>
                  </a:ext>
                </a:extLst>
              </a:tr>
              <a:tr h="332740">
                <a:tc>
                  <a:txBody>
                    <a:bodyPr/>
                    <a:lstStyle/>
                    <a:p>
                      <a:r>
                        <a:rPr lang="en-US" sz="1200" dirty="0"/>
                        <a:t>Vehicle Value</a:t>
                      </a:r>
                    </a:p>
                  </a:txBody>
                  <a:tcPr/>
                </a:tc>
                <a:tc>
                  <a:txBody>
                    <a:bodyPr/>
                    <a:lstStyle/>
                    <a:p>
                      <a:r>
                        <a:rPr lang="en-US" sz="1200" dirty="0"/>
                        <a:t>7.353x10</a:t>
                      </a:r>
                      <a:r>
                        <a:rPr lang="en-US" sz="1200" baseline="30000" dirty="0"/>
                        <a:t>-6</a:t>
                      </a:r>
                    </a:p>
                  </a:txBody>
                  <a:tcPr/>
                </a:tc>
                <a:tc>
                  <a:txBody>
                    <a:bodyPr/>
                    <a:lstStyle/>
                    <a:p>
                      <a:r>
                        <a:rPr lang="en-US" sz="1200" dirty="0"/>
                        <a:t>3.675x10</a:t>
                      </a:r>
                      <a:r>
                        <a:rPr lang="en-US" sz="1200" baseline="30000" dirty="0"/>
                        <a:t>-6</a:t>
                      </a:r>
                      <a:endParaRPr lang="en-US" sz="1200" dirty="0"/>
                    </a:p>
                  </a:txBody>
                  <a:tcPr/>
                </a:tc>
                <a:tc>
                  <a:txBody>
                    <a:bodyPr/>
                    <a:lstStyle/>
                    <a:p>
                      <a:r>
                        <a:rPr lang="en-US" sz="1200" dirty="0"/>
                        <a:t>2.001</a:t>
                      </a:r>
                    </a:p>
                  </a:txBody>
                  <a:tcPr/>
                </a:tc>
                <a:tc>
                  <a:txBody>
                    <a:bodyPr/>
                    <a:lstStyle/>
                    <a:p>
                      <a:r>
                        <a:rPr lang="en-US" sz="1200" dirty="0"/>
                        <a:t>0.0454 </a:t>
                      </a:r>
                    </a:p>
                  </a:txBody>
                  <a:tcPr/>
                </a:tc>
                <a:extLst>
                  <a:ext uri="{0D108BD9-81ED-4DB2-BD59-A6C34878D82A}">
                    <a16:rowId xmlns:a16="http://schemas.microsoft.com/office/drawing/2014/main" val="3417383883"/>
                  </a:ext>
                </a:extLst>
              </a:tr>
            </a:tbl>
          </a:graphicData>
        </a:graphic>
      </p:graphicFrame>
      <p:graphicFrame>
        <p:nvGraphicFramePr>
          <p:cNvPr id="11" name="Content Placeholder 5">
            <a:extLst>
              <a:ext uri="{FF2B5EF4-FFF2-40B4-BE49-F238E27FC236}">
                <a16:creationId xmlns:a16="http://schemas.microsoft.com/office/drawing/2014/main" id="{CCC7596F-764E-2A25-9434-965687993935}"/>
              </a:ext>
            </a:extLst>
          </p:cNvPr>
          <p:cNvGraphicFramePr>
            <a:graphicFrameLocks/>
          </p:cNvGraphicFramePr>
          <p:nvPr>
            <p:extLst>
              <p:ext uri="{D42A27DB-BD31-4B8C-83A1-F6EECF244321}">
                <p14:modId xmlns:p14="http://schemas.microsoft.com/office/powerpoint/2010/main" val="1523555561"/>
              </p:ext>
            </p:extLst>
          </p:nvPr>
        </p:nvGraphicFramePr>
        <p:xfrm>
          <a:off x="4648200" y="3609739"/>
          <a:ext cx="4410075" cy="939800"/>
        </p:xfrm>
        <a:graphic>
          <a:graphicData uri="http://schemas.openxmlformats.org/drawingml/2006/table">
            <a:tbl>
              <a:tblPr firstRow="1" bandRow="1">
                <a:tableStyleId>{21E4AEA4-8DFA-4A89-87EB-49C32662AFE0}</a:tableStyleId>
              </a:tblPr>
              <a:tblGrid>
                <a:gridCol w="1190625">
                  <a:extLst>
                    <a:ext uri="{9D8B030D-6E8A-4147-A177-3AD203B41FA5}">
                      <a16:colId xmlns:a16="http://schemas.microsoft.com/office/drawing/2014/main" val="485169618"/>
                    </a:ext>
                  </a:extLst>
                </a:gridCol>
                <a:gridCol w="942975">
                  <a:extLst>
                    <a:ext uri="{9D8B030D-6E8A-4147-A177-3AD203B41FA5}">
                      <a16:colId xmlns:a16="http://schemas.microsoft.com/office/drawing/2014/main" val="659544233"/>
                    </a:ext>
                  </a:extLst>
                </a:gridCol>
                <a:gridCol w="857250">
                  <a:extLst>
                    <a:ext uri="{9D8B030D-6E8A-4147-A177-3AD203B41FA5}">
                      <a16:colId xmlns:a16="http://schemas.microsoft.com/office/drawing/2014/main" val="3560127710"/>
                    </a:ext>
                  </a:extLst>
                </a:gridCol>
                <a:gridCol w="685800">
                  <a:extLst>
                    <a:ext uri="{9D8B030D-6E8A-4147-A177-3AD203B41FA5}">
                      <a16:colId xmlns:a16="http://schemas.microsoft.com/office/drawing/2014/main" val="3871971297"/>
                    </a:ext>
                  </a:extLst>
                </a:gridCol>
                <a:gridCol w="733425">
                  <a:extLst>
                    <a:ext uri="{9D8B030D-6E8A-4147-A177-3AD203B41FA5}">
                      <a16:colId xmlns:a16="http://schemas.microsoft.com/office/drawing/2014/main" val="166794168"/>
                    </a:ext>
                  </a:extLst>
                </a:gridCol>
              </a:tblGrid>
              <a:tr h="169745">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32740">
                <a:tc>
                  <a:txBody>
                    <a:bodyPr/>
                    <a:lstStyle/>
                    <a:p>
                      <a:r>
                        <a:rPr lang="en-US" sz="1200" dirty="0"/>
                        <a:t>Intercept</a:t>
                      </a:r>
                    </a:p>
                  </a:txBody>
                  <a:tcPr/>
                </a:tc>
                <a:tc>
                  <a:txBody>
                    <a:bodyPr/>
                    <a:lstStyle/>
                    <a:p>
                      <a:r>
                        <a:rPr lang="en-US" sz="1200" dirty="0"/>
                        <a:t>2.059</a:t>
                      </a:r>
                    </a:p>
                  </a:txBody>
                  <a:tcPr/>
                </a:tc>
                <a:tc>
                  <a:txBody>
                    <a:bodyPr/>
                    <a:lstStyle/>
                    <a:p>
                      <a:r>
                        <a:rPr lang="en-US" sz="1200" dirty="0"/>
                        <a:t>1.260x10</a:t>
                      </a:r>
                      <a:r>
                        <a:rPr lang="en-US" sz="1200" baseline="30000" dirty="0"/>
                        <a:t>-1</a:t>
                      </a:r>
                      <a:r>
                        <a:rPr lang="en-US" sz="1200" dirty="0"/>
                        <a:t> </a:t>
                      </a:r>
                    </a:p>
                  </a:txBody>
                  <a:tcPr/>
                </a:tc>
                <a:tc>
                  <a:txBody>
                    <a:bodyPr/>
                    <a:lstStyle/>
                    <a:p>
                      <a:r>
                        <a:rPr lang="en-US" sz="1200" dirty="0"/>
                        <a:t>16.340</a:t>
                      </a:r>
                    </a:p>
                  </a:txBody>
                  <a:tcPr/>
                </a:tc>
                <a:tc>
                  <a:txBody>
                    <a:bodyPr/>
                    <a:lstStyle/>
                    <a:p>
                      <a:r>
                        <a:rPr lang="en-US" sz="1200" dirty="0"/>
                        <a:t>&lt;2x10-</a:t>
                      </a:r>
                      <a:r>
                        <a:rPr lang="en-US" sz="1200" baseline="30000" dirty="0"/>
                        <a:t>16</a:t>
                      </a:r>
                      <a:endParaRPr lang="en-US" sz="1200" dirty="0"/>
                    </a:p>
                  </a:txBody>
                  <a:tcPr/>
                </a:tc>
                <a:extLst>
                  <a:ext uri="{0D108BD9-81ED-4DB2-BD59-A6C34878D82A}">
                    <a16:rowId xmlns:a16="http://schemas.microsoft.com/office/drawing/2014/main" val="523418475"/>
                  </a:ext>
                </a:extLst>
              </a:tr>
              <a:tr h="332740">
                <a:tc>
                  <a:txBody>
                    <a:bodyPr/>
                    <a:lstStyle/>
                    <a:p>
                      <a:r>
                        <a:rPr lang="en-US" sz="1200" dirty="0"/>
                        <a:t>Vehicle Value</a:t>
                      </a:r>
                    </a:p>
                  </a:txBody>
                  <a:tcPr/>
                </a:tc>
                <a:tc>
                  <a:txBody>
                    <a:bodyPr/>
                    <a:lstStyle/>
                    <a:p>
                      <a:r>
                        <a:rPr lang="en-US" sz="1200" dirty="0"/>
                        <a:t>5.742x10</a:t>
                      </a:r>
                      <a:r>
                        <a:rPr lang="en-US" sz="1200" baseline="30000" dirty="0"/>
                        <a:t>-6</a:t>
                      </a:r>
                      <a:endParaRPr lang="en-US" sz="1200" dirty="0"/>
                    </a:p>
                  </a:txBody>
                  <a:tcPr/>
                </a:tc>
                <a:tc>
                  <a:txBody>
                    <a:bodyPr/>
                    <a:lstStyle/>
                    <a:p>
                      <a:r>
                        <a:rPr lang="en-US" sz="1200" dirty="0"/>
                        <a:t>2.253x10</a:t>
                      </a:r>
                      <a:r>
                        <a:rPr lang="en-US" sz="1200" baseline="30000" dirty="0"/>
                        <a:t>-6</a:t>
                      </a:r>
                      <a:r>
                        <a:rPr lang="en-US" sz="1200" dirty="0"/>
                        <a:t> </a:t>
                      </a:r>
                    </a:p>
                  </a:txBody>
                  <a:tcPr/>
                </a:tc>
                <a:tc>
                  <a:txBody>
                    <a:bodyPr/>
                    <a:lstStyle/>
                    <a:p>
                      <a:r>
                        <a:rPr lang="en-US" sz="1200" dirty="0"/>
                        <a:t>2.549</a:t>
                      </a:r>
                    </a:p>
                  </a:txBody>
                  <a:tcPr/>
                </a:tc>
                <a:tc>
                  <a:txBody>
                    <a:bodyPr/>
                    <a:lstStyle/>
                    <a:p>
                      <a:r>
                        <a:rPr lang="en-US" sz="1200" dirty="0"/>
                        <a:t>0.0108</a:t>
                      </a:r>
                    </a:p>
                  </a:txBody>
                  <a:tcPr/>
                </a:tc>
                <a:extLst>
                  <a:ext uri="{0D108BD9-81ED-4DB2-BD59-A6C34878D82A}">
                    <a16:rowId xmlns:a16="http://schemas.microsoft.com/office/drawing/2014/main" val="3417383883"/>
                  </a:ext>
                </a:extLst>
              </a:tr>
            </a:tbl>
          </a:graphicData>
        </a:graphic>
      </p:graphicFrame>
      <p:pic>
        <p:nvPicPr>
          <p:cNvPr id="3" name="Recorded Sound">
            <a:hlinkClick r:id="" action="ppaction://media"/>
            <a:extLst>
              <a:ext uri="{FF2B5EF4-FFF2-40B4-BE49-F238E27FC236}">
                <a16:creationId xmlns:a16="http://schemas.microsoft.com/office/drawing/2014/main" id="{590ED258-3449-D7F3-A808-990249F4B43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54000" y="4630003"/>
            <a:ext cx="406400" cy="406400"/>
          </a:xfrm>
          <a:prstGeom prst="rect">
            <a:avLst/>
          </a:prstGeom>
        </p:spPr>
      </p:pic>
    </p:spTree>
    <p:extLst>
      <p:ext uri="{BB962C8B-B14F-4D97-AF65-F5344CB8AC3E}">
        <p14:creationId xmlns:p14="http://schemas.microsoft.com/office/powerpoint/2010/main" val="215814744"/>
      </p:ext>
    </p:extLst>
  </p:cSld>
  <p:clrMapOvr>
    <a:masterClrMapping/>
  </p:clrMapOvr>
  <mc:AlternateContent xmlns:mc="http://schemas.openxmlformats.org/markup-compatibility/2006" xmlns:p14="http://schemas.microsoft.com/office/powerpoint/2010/main">
    <mc:Choice Requires="p14">
      <p:transition spd="slow" p14:dur="2000" advTm="33308"/>
    </mc:Choice>
    <mc:Fallback xmlns="">
      <p:transition spd="slow" advTm="333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3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C6343-DFD3-5C1C-D6F8-A62C4403E4C0}"/>
              </a:ext>
            </a:extLst>
          </p:cNvPr>
          <p:cNvSpPr>
            <a:spLocks noGrp="1"/>
          </p:cNvSpPr>
          <p:nvPr>
            <p:ph type="title"/>
          </p:nvPr>
        </p:nvSpPr>
        <p:spPr>
          <a:xfrm>
            <a:off x="0" y="675085"/>
            <a:ext cx="9143999" cy="801290"/>
          </a:xfrm>
        </p:spPr>
        <p:txBody>
          <a:bodyPr/>
          <a:lstStyle/>
          <a:p>
            <a:r>
              <a:rPr lang="en-US" dirty="0"/>
              <a:t>Results: Models with Wealth and </a:t>
            </a:r>
            <a:br>
              <a:rPr lang="en-US" dirty="0"/>
            </a:br>
            <a:r>
              <a:rPr lang="en-US" dirty="0"/>
              <a:t>Drainage Area</a:t>
            </a:r>
          </a:p>
        </p:txBody>
      </p:sp>
      <p:sp>
        <p:nvSpPr>
          <p:cNvPr id="4" name="Content Placeholder 3">
            <a:extLst>
              <a:ext uri="{FF2B5EF4-FFF2-40B4-BE49-F238E27FC236}">
                <a16:creationId xmlns:a16="http://schemas.microsoft.com/office/drawing/2014/main" id="{4C5C2532-4CEE-67C4-28CA-49982EB7C241}"/>
              </a:ext>
            </a:extLst>
          </p:cNvPr>
          <p:cNvSpPr>
            <a:spLocks noGrp="1"/>
          </p:cNvSpPr>
          <p:nvPr>
            <p:ph sz="half" idx="1"/>
          </p:nvPr>
        </p:nvSpPr>
        <p:spPr>
          <a:xfrm>
            <a:off x="0" y="1476377"/>
            <a:ext cx="4495800" cy="3118247"/>
          </a:xfrm>
        </p:spPr>
        <p:txBody>
          <a:bodyPr/>
          <a:lstStyle/>
          <a:p>
            <a:r>
              <a:rPr lang="en-US" sz="2400" dirty="0"/>
              <a:t>Cattle Management</a:t>
            </a:r>
          </a:p>
          <a:p>
            <a:endParaRPr lang="en-US" sz="1800" dirty="0"/>
          </a:p>
          <a:p>
            <a:endParaRPr lang="en-US" dirty="0"/>
          </a:p>
          <a:p>
            <a:endParaRPr lang="en-US" sz="2400" dirty="0"/>
          </a:p>
          <a:p>
            <a:r>
              <a:rPr lang="en-US" sz="2400" dirty="0"/>
              <a:t>Water Management</a:t>
            </a:r>
          </a:p>
        </p:txBody>
      </p:sp>
      <p:graphicFrame>
        <p:nvGraphicFramePr>
          <p:cNvPr id="6" name="Content Placeholder 5">
            <a:extLst>
              <a:ext uri="{FF2B5EF4-FFF2-40B4-BE49-F238E27FC236}">
                <a16:creationId xmlns:a16="http://schemas.microsoft.com/office/drawing/2014/main" id="{9B272DDB-35E5-A870-F660-8EBD6BB2F451}"/>
              </a:ext>
            </a:extLst>
          </p:cNvPr>
          <p:cNvGraphicFramePr>
            <a:graphicFrameLocks noGrp="1"/>
          </p:cNvGraphicFramePr>
          <p:nvPr>
            <p:ph sz="half" idx="2"/>
            <p:extLst>
              <p:ext uri="{D42A27DB-BD31-4B8C-83A1-F6EECF244321}">
                <p14:modId xmlns:p14="http://schemas.microsoft.com/office/powerpoint/2010/main" val="3210145605"/>
              </p:ext>
            </p:extLst>
          </p:nvPr>
        </p:nvGraphicFramePr>
        <p:xfrm>
          <a:off x="85725" y="1851424"/>
          <a:ext cx="4410075" cy="1397000"/>
        </p:xfrm>
        <a:graphic>
          <a:graphicData uri="http://schemas.openxmlformats.org/drawingml/2006/table">
            <a:tbl>
              <a:tblPr firstRow="1" bandRow="1">
                <a:tableStyleId>{21E4AEA4-8DFA-4A89-87EB-49C32662AFE0}</a:tableStyleId>
              </a:tblPr>
              <a:tblGrid>
                <a:gridCol w="1028700">
                  <a:extLst>
                    <a:ext uri="{9D8B030D-6E8A-4147-A177-3AD203B41FA5}">
                      <a16:colId xmlns:a16="http://schemas.microsoft.com/office/drawing/2014/main" val="485169618"/>
                    </a:ext>
                  </a:extLst>
                </a:gridCol>
                <a:gridCol w="914400">
                  <a:extLst>
                    <a:ext uri="{9D8B030D-6E8A-4147-A177-3AD203B41FA5}">
                      <a16:colId xmlns:a16="http://schemas.microsoft.com/office/drawing/2014/main" val="659544233"/>
                    </a:ext>
                  </a:extLst>
                </a:gridCol>
                <a:gridCol w="914400">
                  <a:extLst>
                    <a:ext uri="{9D8B030D-6E8A-4147-A177-3AD203B41FA5}">
                      <a16:colId xmlns:a16="http://schemas.microsoft.com/office/drawing/2014/main" val="3560127710"/>
                    </a:ext>
                  </a:extLst>
                </a:gridCol>
                <a:gridCol w="704850">
                  <a:extLst>
                    <a:ext uri="{9D8B030D-6E8A-4147-A177-3AD203B41FA5}">
                      <a16:colId xmlns:a16="http://schemas.microsoft.com/office/drawing/2014/main" val="3871971297"/>
                    </a:ext>
                  </a:extLst>
                </a:gridCol>
                <a:gridCol w="847725">
                  <a:extLst>
                    <a:ext uri="{9D8B030D-6E8A-4147-A177-3AD203B41FA5}">
                      <a16:colId xmlns:a16="http://schemas.microsoft.com/office/drawing/2014/main" val="166794168"/>
                    </a:ext>
                  </a:extLst>
                </a:gridCol>
              </a:tblGrid>
              <a:tr h="169745">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32740">
                <a:tc>
                  <a:txBody>
                    <a:bodyPr/>
                    <a:lstStyle/>
                    <a:p>
                      <a:r>
                        <a:rPr lang="en-US" sz="1200" dirty="0"/>
                        <a:t>Intercept</a:t>
                      </a:r>
                    </a:p>
                  </a:txBody>
                  <a:tcPr/>
                </a:tc>
                <a:tc>
                  <a:txBody>
                    <a:bodyPr/>
                    <a:lstStyle/>
                    <a:p>
                      <a:r>
                        <a:rPr lang="en-US" sz="1200" dirty="0"/>
                        <a:t>-6.776x10</a:t>
                      </a:r>
                      <a:r>
                        <a:rPr lang="en-US" sz="1200" baseline="30000" dirty="0"/>
                        <a:t>-1</a:t>
                      </a:r>
                      <a:endParaRPr lang="en-US" sz="1200" dirty="0"/>
                    </a:p>
                  </a:txBody>
                  <a:tcPr/>
                </a:tc>
                <a:tc>
                  <a:txBody>
                    <a:bodyPr/>
                    <a:lstStyle/>
                    <a:p>
                      <a:r>
                        <a:rPr lang="en-US" sz="1200" dirty="0"/>
                        <a:t>8.061x10</a:t>
                      </a:r>
                      <a:r>
                        <a:rPr lang="en-US" sz="1200" baseline="30000" dirty="0"/>
                        <a:t>--2</a:t>
                      </a:r>
                      <a:r>
                        <a:rPr lang="en-US" sz="1200" dirty="0"/>
                        <a:t> </a:t>
                      </a:r>
                    </a:p>
                  </a:txBody>
                  <a:tcPr/>
                </a:tc>
                <a:tc>
                  <a:txBody>
                    <a:bodyPr/>
                    <a:lstStyle/>
                    <a:p>
                      <a:r>
                        <a:rPr lang="en-US" sz="1200" dirty="0"/>
                        <a:t>-8.407 </a:t>
                      </a:r>
                    </a:p>
                  </a:txBody>
                  <a:tcPr/>
                </a:tc>
                <a:tc>
                  <a:txBody>
                    <a:bodyPr/>
                    <a:lstStyle/>
                    <a:p>
                      <a:r>
                        <a:rPr lang="en-US" sz="1200" dirty="0"/>
                        <a:t>&lt;2x10-</a:t>
                      </a:r>
                      <a:r>
                        <a:rPr lang="en-US" sz="1200" baseline="30000" dirty="0"/>
                        <a:t>16</a:t>
                      </a:r>
                      <a:endParaRPr lang="en-US" sz="1200" dirty="0"/>
                    </a:p>
                  </a:txBody>
                  <a:tcPr/>
                </a:tc>
                <a:extLst>
                  <a:ext uri="{0D108BD9-81ED-4DB2-BD59-A6C34878D82A}">
                    <a16:rowId xmlns:a16="http://schemas.microsoft.com/office/drawing/2014/main" val="523418475"/>
                  </a:ext>
                </a:extLst>
              </a:tr>
              <a:tr h="332740">
                <a:tc>
                  <a:txBody>
                    <a:bodyPr/>
                    <a:lstStyle/>
                    <a:p>
                      <a:r>
                        <a:rPr lang="en-US" sz="1200" dirty="0"/>
                        <a:t>Vehicle Value</a:t>
                      </a:r>
                    </a:p>
                  </a:txBody>
                  <a:tcPr/>
                </a:tc>
                <a:tc>
                  <a:txBody>
                    <a:bodyPr/>
                    <a:lstStyle/>
                    <a:p>
                      <a:r>
                        <a:rPr lang="en-US" sz="1200" dirty="0"/>
                        <a:t>6.768x10</a:t>
                      </a:r>
                      <a:r>
                        <a:rPr lang="en-US" sz="1200" baseline="30000" dirty="0"/>
                        <a:t>-6</a:t>
                      </a:r>
                      <a:endParaRPr lang="en-US" sz="1200" dirty="0"/>
                    </a:p>
                  </a:txBody>
                  <a:tcPr/>
                </a:tc>
                <a:tc>
                  <a:txBody>
                    <a:bodyPr/>
                    <a:lstStyle/>
                    <a:p>
                      <a:r>
                        <a:rPr lang="en-US" sz="1200" dirty="0"/>
                        <a:t>1.014x10</a:t>
                      </a:r>
                      <a:r>
                        <a:rPr lang="en-US" sz="1200" baseline="30000" dirty="0"/>
                        <a:t>-6</a:t>
                      </a:r>
                      <a:r>
                        <a:rPr lang="en-US" sz="1200" dirty="0"/>
                        <a:t> </a:t>
                      </a:r>
                    </a:p>
                  </a:txBody>
                  <a:tcPr/>
                </a:tc>
                <a:tc>
                  <a:txBody>
                    <a:bodyPr/>
                    <a:lstStyle/>
                    <a:p>
                      <a:r>
                        <a:rPr lang="en-US" sz="1200" dirty="0"/>
                        <a:t>6.672</a:t>
                      </a:r>
                    </a:p>
                  </a:txBody>
                  <a:tcPr/>
                </a:tc>
                <a:tc>
                  <a:txBody>
                    <a:bodyPr/>
                    <a:lstStyle/>
                    <a:p>
                      <a:r>
                        <a:rPr lang="en-US" sz="1200" dirty="0"/>
                        <a:t>2.52x10</a:t>
                      </a:r>
                      <a:r>
                        <a:rPr lang="en-US" sz="1200" baseline="30000" dirty="0"/>
                        <a:t>-11</a:t>
                      </a:r>
                      <a:r>
                        <a:rPr lang="en-US" sz="1200" dirty="0"/>
                        <a:t> </a:t>
                      </a:r>
                    </a:p>
                  </a:txBody>
                  <a:tcPr/>
                </a:tc>
                <a:extLst>
                  <a:ext uri="{0D108BD9-81ED-4DB2-BD59-A6C34878D82A}">
                    <a16:rowId xmlns:a16="http://schemas.microsoft.com/office/drawing/2014/main" val="3417383883"/>
                  </a:ext>
                </a:extLst>
              </a:tr>
              <a:tr h="332740">
                <a:tc>
                  <a:txBody>
                    <a:bodyPr/>
                    <a:lstStyle/>
                    <a:p>
                      <a:r>
                        <a:rPr lang="en-US" sz="1200" dirty="0"/>
                        <a:t>log(Drainage Area)</a:t>
                      </a:r>
                    </a:p>
                  </a:txBody>
                  <a:tcPr/>
                </a:tc>
                <a:tc>
                  <a:txBody>
                    <a:bodyPr/>
                    <a:lstStyle/>
                    <a:p>
                      <a:r>
                        <a:rPr lang="en-US" sz="1200" dirty="0"/>
                        <a:t>4.919x10</a:t>
                      </a:r>
                      <a:r>
                        <a:rPr lang="en-US" sz="1200" baseline="30000" dirty="0"/>
                        <a:t>-3</a:t>
                      </a:r>
                      <a:endParaRPr lang="en-US" sz="1200" dirty="0"/>
                    </a:p>
                  </a:txBody>
                  <a:tcPr/>
                </a:tc>
                <a:tc>
                  <a:txBody>
                    <a:bodyPr/>
                    <a:lstStyle/>
                    <a:p>
                      <a:r>
                        <a:rPr lang="en-US" sz="1200" dirty="0"/>
                        <a:t>2.559x10</a:t>
                      </a:r>
                      <a:r>
                        <a:rPr lang="en-US" sz="1200" baseline="30000" dirty="0"/>
                        <a:t>-2</a:t>
                      </a:r>
                      <a:endParaRPr lang="en-US" sz="1200" dirty="0"/>
                    </a:p>
                  </a:txBody>
                  <a:tcPr/>
                </a:tc>
                <a:tc>
                  <a:txBody>
                    <a:bodyPr/>
                    <a:lstStyle/>
                    <a:p>
                      <a:r>
                        <a:rPr lang="en-US" sz="1200" dirty="0"/>
                        <a:t>0.192</a:t>
                      </a:r>
                    </a:p>
                  </a:txBody>
                  <a:tcPr/>
                </a:tc>
                <a:tc>
                  <a:txBody>
                    <a:bodyPr/>
                    <a:lstStyle/>
                    <a:p>
                      <a:r>
                        <a:rPr lang="en-US" sz="1200" dirty="0"/>
                        <a:t>0.848</a:t>
                      </a:r>
                    </a:p>
                  </a:txBody>
                  <a:tcPr/>
                </a:tc>
                <a:extLst>
                  <a:ext uri="{0D108BD9-81ED-4DB2-BD59-A6C34878D82A}">
                    <a16:rowId xmlns:a16="http://schemas.microsoft.com/office/drawing/2014/main" val="2285684180"/>
                  </a:ext>
                </a:extLst>
              </a:tr>
            </a:tbl>
          </a:graphicData>
        </a:graphic>
      </p:graphicFrame>
      <p:graphicFrame>
        <p:nvGraphicFramePr>
          <p:cNvPr id="8" name="Content Placeholder 5">
            <a:extLst>
              <a:ext uri="{FF2B5EF4-FFF2-40B4-BE49-F238E27FC236}">
                <a16:creationId xmlns:a16="http://schemas.microsoft.com/office/drawing/2014/main" id="{6279494E-7B34-9347-B67C-A2586E1E04E2}"/>
              </a:ext>
            </a:extLst>
          </p:cNvPr>
          <p:cNvGraphicFramePr>
            <a:graphicFrameLocks/>
          </p:cNvGraphicFramePr>
          <p:nvPr>
            <p:extLst>
              <p:ext uri="{D42A27DB-BD31-4B8C-83A1-F6EECF244321}">
                <p14:modId xmlns:p14="http://schemas.microsoft.com/office/powerpoint/2010/main" val="1562079420"/>
              </p:ext>
            </p:extLst>
          </p:nvPr>
        </p:nvGraphicFramePr>
        <p:xfrm>
          <a:off x="4648200" y="1851424"/>
          <a:ext cx="4410075" cy="1454785"/>
        </p:xfrm>
        <a:graphic>
          <a:graphicData uri="http://schemas.openxmlformats.org/drawingml/2006/table">
            <a:tbl>
              <a:tblPr firstRow="1" bandRow="1">
                <a:tableStyleId>{21E4AEA4-8DFA-4A89-87EB-49C32662AFE0}</a:tableStyleId>
              </a:tblPr>
              <a:tblGrid>
                <a:gridCol w="1038225">
                  <a:extLst>
                    <a:ext uri="{9D8B030D-6E8A-4147-A177-3AD203B41FA5}">
                      <a16:colId xmlns:a16="http://schemas.microsoft.com/office/drawing/2014/main" val="485169618"/>
                    </a:ext>
                  </a:extLst>
                </a:gridCol>
                <a:gridCol w="904875">
                  <a:extLst>
                    <a:ext uri="{9D8B030D-6E8A-4147-A177-3AD203B41FA5}">
                      <a16:colId xmlns:a16="http://schemas.microsoft.com/office/drawing/2014/main" val="659544233"/>
                    </a:ext>
                  </a:extLst>
                </a:gridCol>
                <a:gridCol w="914400">
                  <a:extLst>
                    <a:ext uri="{9D8B030D-6E8A-4147-A177-3AD203B41FA5}">
                      <a16:colId xmlns:a16="http://schemas.microsoft.com/office/drawing/2014/main" val="3560127710"/>
                    </a:ext>
                  </a:extLst>
                </a:gridCol>
                <a:gridCol w="704850">
                  <a:extLst>
                    <a:ext uri="{9D8B030D-6E8A-4147-A177-3AD203B41FA5}">
                      <a16:colId xmlns:a16="http://schemas.microsoft.com/office/drawing/2014/main" val="3871971297"/>
                    </a:ext>
                  </a:extLst>
                </a:gridCol>
                <a:gridCol w="847725">
                  <a:extLst>
                    <a:ext uri="{9D8B030D-6E8A-4147-A177-3AD203B41FA5}">
                      <a16:colId xmlns:a16="http://schemas.microsoft.com/office/drawing/2014/main" val="166794168"/>
                    </a:ext>
                  </a:extLst>
                </a:gridCol>
              </a:tblGrid>
              <a:tr h="169745">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90525">
                <a:tc>
                  <a:txBody>
                    <a:bodyPr/>
                    <a:lstStyle/>
                    <a:p>
                      <a:r>
                        <a:rPr lang="en-US" sz="1200" dirty="0"/>
                        <a:t>Intercept</a:t>
                      </a:r>
                    </a:p>
                  </a:txBody>
                  <a:tcPr/>
                </a:tc>
                <a:tc>
                  <a:txBody>
                    <a:bodyPr/>
                    <a:lstStyle/>
                    <a:p>
                      <a:r>
                        <a:rPr lang="en-US" sz="1200" dirty="0"/>
                        <a:t>1.764x10</a:t>
                      </a:r>
                      <a:r>
                        <a:rPr lang="en-US" sz="1200" baseline="30000" dirty="0"/>
                        <a:t>-1</a:t>
                      </a:r>
                      <a:endParaRPr lang="en-US" sz="1200" dirty="0"/>
                    </a:p>
                  </a:txBody>
                  <a:tcPr/>
                </a:tc>
                <a:tc>
                  <a:txBody>
                    <a:bodyPr/>
                    <a:lstStyle/>
                    <a:p>
                      <a:r>
                        <a:rPr lang="en-US" sz="1200" dirty="0"/>
                        <a:t>8.196x10</a:t>
                      </a:r>
                      <a:r>
                        <a:rPr lang="en-US" sz="1200" baseline="30000" dirty="0"/>
                        <a:t>-2</a:t>
                      </a:r>
                      <a:r>
                        <a:rPr lang="en-US" sz="1200" dirty="0"/>
                        <a:t> </a:t>
                      </a:r>
                    </a:p>
                  </a:txBody>
                  <a:tcPr/>
                </a:tc>
                <a:tc>
                  <a:txBody>
                    <a:bodyPr/>
                    <a:lstStyle/>
                    <a:p>
                      <a:r>
                        <a:rPr lang="en-US" sz="1200" dirty="0"/>
                        <a:t>2.152</a:t>
                      </a:r>
                    </a:p>
                  </a:txBody>
                  <a:tcPr/>
                </a:tc>
                <a:tc>
                  <a:txBody>
                    <a:bodyPr/>
                    <a:lstStyle/>
                    <a:p>
                      <a:r>
                        <a:rPr lang="en-US" sz="1200" dirty="0"/>
                        <a:t>0.0314 </a:t>
                      </a:r>
                    </a:p>
                  </a:txBody>
                  <a:tcPr/>
                </a:tc>
                <a:extLst>
                  <a:ext uri="{0D108BD9-81ED-4DB2-BD59-A6C34878D82A}">
                    <a16:rowId xmlns:a16="http://schemas.microsoft.com/office/drawing/2014/main" val="523418475"/>
                  </a:ext>
                </a:extLst>
              </a:tr>
              <a:tr h="332740">
                <a:tc>
                  <a:txBody>
                    <a:bodyPr/>
                    <a:lstStyle/>
                    <a:p>
                      <a:r>
                        <a:rPr lang="en-US" sz="1200" dirty="0"/>
                        <a:t>Vehicle Value</a:t>
                      </a:r>
                    </a:p>
                  </a:txBody>
                  <a:tcPr/>
                </a:tc>
                <a:tc>
                  <a:txBody>
                    <a:bodyPr/>
                    <a:lstStyle/>
                    <a:p>
                      <a:r>
                        <a:rPr lang="en-US" sz="1200" dirty="0"/>
                        <a:t>7.178x10</a:t>
                      </a:r>
                      <a:r>
                        <a:rPr lang="en-US" sz="1200" baseline="30000" dirty="0"/>
                        <a:t>-6</a:t>
                      </a:r>
                      <a:endParaRPr lang="en-US" sz="1200" dirty="0"/>
                    </a:p>
                  </a:txBody>
                  <a:tcPr/>
                </a:tc>
                <a:tc>
                  <a:txBody>
                    <a:bodyPr/>
                    <a:lstStyle/>
                    <a:p>
                      <a:r>
                        <a:rPr lang="en-US" sz="1200" dirty="0"/>
                        <a:t>1.293x10</a:t>
                      </a:r>
                      <a:r>
                        <a:rPr lang="en-US" sz="1200" baseline="30000" dirty="0"/>
                        <a:t>-6</a:t>
                      </a:r>
                      <a:r>
                        <a:rPr lang="en-US" sz="1200" dirty="0"/>
                        <a:t> </a:t>
                      </a:r>
                    </a:p>
                  </a:txBody>
                  <a:tcPr/>
                </a:tc>
                <a:tc>
                  <a:txBody>
                    <a:bodyPr/>
                    <a:lstStyle/>
                    <a:p>
                      <a:r>
                        <a:rPr lang="en-US" sz="1200" dirty="0"/>
                        <a:t>5.553</a:t>
                      </a:r>
                    </a:p>
                  </a:txBody>
                  <a:tcPr/>
                </a:tc>
                <a:tc>
                  <a:txBody>
                    <a:bodyPr/>
                    <a:lstStyle/>
                    <a:p>
                      <a:r>
                        <a:rPr lang="en-US" sz="1200" dirty="0"/>
                        <a:t>2.81x10</a:t>
                      </a:r>
                      <a:r>
                        <a:rPr lang="en-US" sz="1200" baseline="30000" dirty="0"/>
                        <a:t>-8</a:t>
                      </a:r>
                      <a:r>
                        <a:rPr lang="en-US" sz="1200" dirty="0"/>
                        <a:t> </a:t>
                      </a:r>
                    </a:p>
                  </a:txBody>
                  <a:tcPr/>
                </a:tc>
                <a:extLst>
                  <a:ext uri="{0D108BD9-81ED-4DB2-BD59-A6C34878D82A}">
                    <a16:rowId xmlns:a16="http://schemas.microsoft.com/office/drawing/2014/main" val="3417383883"/>
                  </a:ext>
                </a:extLst>
              </a:tr>
              <a:tr h="3327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log(Drainage Area)</a:t>
                      </a:r>
                    </a:p>
                  </a:txBody>
                  <a:tcPr/>
                </a:tc>
                <a:tc>
                  <a:txBody>
                    <a:bodyPr/>
                    <a:lstStyle/>
                    <a:p>
                      <a:r>
                        <a:rPr lang="en-US" sz="1200" dirty="0"/>
                        <a:t>5.432x10</a:t>
                      </a:r>
                      <a:r>
                        <a:rPr lang="en-US" sz="1200" baseline="30000" dirty="0"/>
                        <a:t>-2</a:t>
                      </a:r>
                      <a:endParaRPr lang="en-US" sz="1200" dirty="0"/>
                    </a:p>
                  </a:txBody>
                  <a:tcPr/>
                </a:tc>
                <a:tc>
                  <a:txBody>
                    <a:bodyPr/>
                    <a:lstStyle/>
                    <a:p>
                      <a:r>
                        <a:rPr lang="en-US" sz="1200" dirty="0"/>
                        <a:t>2.627x10</a:t>
                      </a:r>
                      <a:r>
                        <a:rPr lang="en-US" sz="1200" baseline="30000" dirty="0"/>
                        <a:t>-2</a:t>
                      </a:r>
                      <a:r>
                        <a:rPr lang="en-US" sz="1200" dirty="0"/>
                        <a:t> </a:t>
                      </a:r>
                    </a:p>
                  </a:txBody>
                  <a:tcPr/>
                </a:tc>
                <a:tc>
                  <a:txBody>
                    <a:bodyPr/>
                    <a:lstStyle/>
                    <a:p>
                      <a:r>
                        <a:rPr lang="en-US" sz="1200" dirty="0"/>
                        <a:t>2.068</a:t>
                      </a:r>
                    </a:p>
                  </a:txBody>
                  <a:tcPr/>
                </a:tc>
                <a:tc>
                  <a:txBody>
                    <a:bodyPr/>
                    <a:lstStyle/>
                    <a:p>
                      <a:r>
                        <a:rPr lang="en-US" sz="1200" dirty="0"/>
                        <a:t>0.0387 </a:t>
                      </a:r>
                    </a:p>
                  </a:txBody>
                  <a:tcPr/>
                </a:tc>
                <a:extLst>
                  <a:ext uri="{0D108BD9-81ED-4DB2-BD59-A6C34878D82A}">
                    <a16:rowId xmlns:a16="http://schemas.microsoft.com/office/drawing/2014/main" val="1603921047"/>
                  </a:ext>
                </a:extLst>
              </a:tr>
            </a:tbl>
          </a:graphicData>
        </a:graphic>
      </p:graphicFrame>
      <p:sp>
        <p:nvSpPr>
          <p:cNvPr id="9" name="Content Placeholder 3">
            <a:extLst>
              <a:ext uri="{FF2B5EF4-FFF2-40B4-BE49-F238E27FC236}">
                <a16:creationId xmlns:a16="http://schemas.microsoft.com/office/drawing/2014/main" id="{07EC9104-7175-7FC8-8C34-FC1638637F1D}"/>
              </a:ext>
            </a:extLst>
          </p:cNvPr>
          <p:cNvSpPr txBox="1">
            <a:spLocks/>
          </p:cNvSpPr>
          <p:nvPr/>
        </p:nvSpPr>
        <p:spPr bwMode="auto">
          <a:xfrm>
            <a:off x="4571999" y="1480424"/>
            <a:ext cx="4191000" cy="31182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1" fontAlgn="base" hangingPunct="1">
              <a:spcBef>
                <a:spcPct val="20000"/>
              </a:spcBef>
              <a:spcAft>
                <a:spcPct val="0"/>
              </a:spcAft>
              <a:buFont typeface="Arial" charset="0"/>
              <a:buChar char="•"/>
              <a:defRPr sz="28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sz="2000"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8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8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r>
              <a:rPr lang="en-US" sz="2400" dirty="0"/>
              <a:t>Pasture Management</a:t>
            </a:r>
          </a:p>
          <a:p>
            <a:endParaRPr lang="en-US" sz="2400" dirty="0"/>
          </a:p>
          <a:p>
            <a:endParaRPr lang="en-US" sz="2400" dirty="0"/>
          </a:p>
          <a:p>
            <a:endParaRPr lang="en-US" sz="2400" dirty="0"/>
          </a:p>
          <a:p>
            <a:r>
              <a:rPr lang="en-US" sz="2400" dirty="0"/>
              <a:t>Forest  Conservation</a:t>
            </a:r>
          </a:p>
        </p:txBody>
      </p:sp>
      <p:graphicFrame>
        <p:nvGraphicFramePr>
          <p:cNvPr id="10" name="Content Placeholder 5">
            <a:extLst>
              <a:ext uri="{FF2B5EF4-FFF2-40B4-BE49-F238E27FC236}">
                <a16:creationId xmlns:a16="http://schemas.microsoft.com/office/drawing/2014/main" id="{4AFD1591-65E4-F6E8-DCE0-27CBD029C66D}"/>
              </a:ext>
            </a:extLst>
          </p:cNvPr>
          <p:cNvGraphicFramePr>
            <a:graphicFrameLocks/>
          </p:cNvGraphicFramePr>
          <p:nvPr>
            <p:extLst>
              <p:ext uri="{D42A27DB-BD31-4B8C-83A1-F6EECF244321}">
                <p14:modId xmlns:p14="http://schemas.microsoft.com/office/powerpoint/2010/main" val="323225775"/>
              </p:ext>
            </p:extLst>
          </p:nvPr>
        </p:nvGraphicFramePr>
        <p:xfrm>
          <a:off x="85724" y="3609577"/>
          <a:ext cx="4410075" cy="1397000"/>
        </p:xfrm>
        <a:graphic>
          <a:graphicData uri="http://schemas.openxmlformats.org/drawingml/2006/table">
            <a:tbl>
              <a:tblPr firstRow="1" bandRow="1">
                <a:tableStyleId>{21E4AEA4-8DFA-4A89-87EB-49C32662AFE0}</a:tableStyleId>
              </a:tblPr>
              <a:tblGrid>
                <a:gridCol w="1009651">
                  <a:extLst>
                    <a:ext uri="{9D8B030D-6E8A-4147-A177-3AD203B41FA5}">
                      <a16:colId xmlns:a16="http://schemas.microsoft.com/office/drawing/2014/main" val="485169618"/>
                    </a:ext>
                  </a:extLst>
                </a:gridCol>
                <a:gridCol w="942975">
                  <a:extLst>
                    <a:ext uri="{9D8B030D-6E8A-4147-A177-3AD203B41FA5}">
                      <a16:colId xmlns:a16="http://schemas.microsoft.com/office/drawing/2014/main" val="659544233"/>
                    </a:ext>
                  </a:extLst>
                </a:gridCol>
                <a:gridCol w="923925">
                  <a:extLst>
                    <a:ext uri="{9D8B030D-6E8A-4147-A177-3AD203B41FA5}">
                      <a16:colId xmlns:a16="http://schemas.microsoft.com/office/drawing/2014/main" val="3560127710"/>
                    </a:ext>
                  </a:extLst>
                </a:gridCol>
                <a:gridCol w="704850">
                  <a:extLst>
                    <a:ext uri="{9D8B030D-6E8A-4147-A177-3AD203B41FA5}">
                      <a16:colId xmlns:a16="http://schemas.microsoft.com/office/drawing/2014/main" val="3871971297"/>
                    </a:ext>
                  </a:extLst>
                </a:gridCol>
                <a:gridCol w="828674">
                  <a:extLst>
                    <a:ext uri="{9D8B030D-6E8A-4147-A177-3AD203B41FA5}">
                      <a16:colId xmlns:a16="http://schemas.microsoft.com/office/drawing/2014/main" val="166794168"/>
                    </a:ext>
                  </a:extLst>
                </a:gridCol>
              </a:tblGrid>
              <a:tr h="169745">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32740">
                <a:tc>
                  <a:txBody>
                    <a:bodyPr/>
                    <a:lstStyle/>
                    <a:p>
                      <a:r>
                        <a:rPr lang="en-US" sz="1200" dirty="0"/>
                        <a:t>Intercept</a:t>
                      </a:r>
                    </a:p>
                  </a:txBody>
                  <a:tcPr/>
                </a:tc>
                <a:tc>
                  <a:txBody>
                    <a:bodyPr/>
                    <a:lstStyle/>
                    <a:p>
                      <a:r>
                        <a:rPr lang="en-US" sz="1200" dirty="0"/>
                        <a:t>2.921</a:t>
                      </a:r>
                    </a:p>
                  </a:txBody>
                  <a:tcPr/>
                </a:tc>
                <a:tc>
                  <a:txBody>
                    <a:bodyPr/>
                    <a:lstStyle/>
                    <a:p>
                      <a:r>
                        <a:rPr lang="en-US" sz="1200" dirty="0"/>
                        <a:t>1.999x10</a:t>
                      </a:r>
                      <a:r>
                        <a:rPr lang="en-US" sz="1200" baseline="30000" dirty="0"/>
                        <a:t>-11</a:t>
                      </a:r>
                      <a:r>
                        <a:rPr lang="en-US" sz="1200" dirty="0"/>
                        <a:t> </a:t>
                      </a:r>
                    </a:p>
                  </a:txBody>
                  <a:tcPr/>
                </a:tc>
                <a:tc>
                  <a:txBody>
                    <a:bodyPr/>
                    <a:lstStyle/>
                    <a:p>
                      <a:r>
                        <a:rPr lang="en-US" sz="1200" dirty="0"/>
                        <a:t>14.616 </a:t>
                      </a:r>
                    </a:p>
                  </a:txBody>
                  <a:tcPr/>
                </a:tc>
                <a:tc>
                  <a:txBody>
                    <a:bodyPr/>
                    <a:lstStyle/>
                    <a:p>
                      <a:r>
                        <a:rPr lang="en-US" sz="1200" dirty="0"/>
                        <a:t>&lt;2x10-</a:t>
                      </a:r>
                      <a:r>
                        <a:rPr lang="en-US" sz="1200" baseline="30000" dirty="0"/>
                        <a:t>16</a:t>
                      </a:r>
                      <a:endParaRPr lang="en-US" sz="1200" dirty="0"/>
                    </a:p>
                  </a:txBody>
                  <a:tcPr/>
                </a:tc>
                <a:extLst>
                  <a:ext uri="{0D108BD9-81ED-4DB2-BD59-A6C34878D82A}">
                    <a16:rowId xmlns:a16="http://schemas.microsoft.com/office/drawing/2014/main" val="523418475"/>
                  </a:ext>
                </a:extLst>
              </a:tr>
              <a:tr h="332740">
                <a:tc>
                  <a:txBody>
                    <a:bodyPr/>
                    <a:lstStyle/>
                    <a:p>
                      <a:r>
                        <a:rPr lang="en-US" sz="1200" dirty="0"/>
                        <a:t>Vehicle Value</a:t>
                      </a:r>
                    </a:p>
                  </a:txBody>
                  <a:tcPr/>
                </a:tc>
                <a:tc>
                  <a:txBody>
                    <a:bodyPr/>
                    <a:lstStyle/>
                    <a:p>
                      <a:r>
                        <a:rPr lang="en-US" sz="1200" dirty="0"/>
                        <a:t>7.799x10</a:t>
                      </a:r>
                      <a:r>
                        <a:rPr lang="en-US" sz="1200" baseline="30000" dirty="0"/>
                        <a:t>-6</a:t>
                      </a:r>
                      <a:endParaRPr lang="en-US" sz="1200" dirty="0"/>
                    </a:p>
                  </a:txBody>
                  <a:tcPr/>
                </a:tc>
                <a:tc>
                  <a:txBody>
                    <a:bodyPr/>
                    <a:lstStyle/>
                    <a:p>
                      <a:r>
                        <a:rPr lang="en-US" sz="1200" dirty="0"/>
                        <a:t>3.710x10</a:t>
                      </a:r>
                      <a:r>
                        <a:rPr lang="en-US" sz="1200" baseline="30000" dirty="0"/>
                        <a:t>-6</a:t>
                      </a:r>
                      <a:endParaRPr lang="en-US" sz="1200" dirty="0"/>
                    </a:p>
                  </a:txBody>
                  <a:tcPr/>
                </a:tc>
                <a:tc>
                  <a:txBody>
                    <a:bodyPr/>
                    <a:lstStyle/>
                    <a:p>
                      <a:r>
                        <a:rPr lang="en-US" sz="1200" dirty="0"/>
                        <a:t>2.102</a:t>
                      </a:r>
                    </a:p>
                  </a:txBody>
                  <a:tcPr/>
                </a:tc>
                <a:tc>
                  <a:txBody>
                    <a:bodyPr/>
                    <a:lstStyle/>
                    <a:p>
                      <a:r>
                        <a:rPr lang="en-US" sz="1200" dirty="0"/>
                        <a:t>0.0355</a:t>
                      </a:r>
                    </a:p>
                  </a:txBody>
                  <a:tcPr/>
                </a:tc>
                <a:extLst>
                  <a:ext uri="{0D108BD9-81ED-4DB2-BD59-A6C34878D82A}">
                    <a16:rowId xmlns:a16="http://schemas.microsoft.com/office/drawing/2014/main" val="3417383883"/>
                  </a:ext>
                </a:extLst>
              </a:tr>
              <a:tr h="3327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log(Drainage Area)</a:t>
                      </a:r>
                    </a:p>
                  </a:txBody>
                  <a:tcPr/>
                </a:tc>
                <a:tc>
                  <a:txBody>
                    <a:bodyPr/>
                    <a:lstStyle/>
                    <a:p>
                      <a:r>
                        <a:rPr lang="en-US" sz="1200" dirty="0"/>
                        <a:t>-7.259x10</a:t>
                      </a:r>
                      <a:r>
                        <a:rPr lang="en-US" sz="1200" baseline="30000" dirty="0"/>
                        <a:t>-2</a:t>
                      </a:r>
                      <a:endParaRPr lang="en-US" sz="1200" dirty="0"/>
                    </a:p>
                  </a:txBody>
                  <a:tcPr/>
                </a:tc>
                <a:tc>
                  <a:txBody>
                    <a:bodyPr/>
                    <a:lstStyle/>
                    <a:p>
                      <a:r>
                        <a:rPr lang="en-US" sz="1200" dirty="0"/>
                        <a:t>5.769x10</a:t>
                      </a:r>
                      <a:r>
                        <a:rPr lang="en-US" sz="1200" baseline="30000" dirty="0"/>
                        <a:t>-2</a:t>
                      </a:r>
                      <a:endParaRPr lang="en-US" sz="1200" dirty="0"/>
                    </a:p>
                  </a:txBody>
                  <a:tcPr/>
                </a:tc>
                <a:tc>
                  <a:txBody>
                    <a:bodyPr/>
                    <a:lstStyle/>
                    <a:p>
                      <a:r>
                        <a:rPr lang="en-US" sz="1200" dirty="0"/>
                        <a:t>-1.258 </a:t>
                      </a:r>
                    </a:p>
                  </a:txBody>
                  <a:tcPr/>
                </a:tc>
                <a:tc>
                  <a:txBody>
                    <a:bodyPr/>
                    <a:lstStyle/>
                    <a:p>
                      <a:r>
                        <a:rPr lang="en-US" sz="1200" dirty="0"/>
                        <a:t>0.2083 </a:t>
                      </a:r>
                    </a:p>
                  </a:txBody>
                  <a:tcPr/>
                </a:tc>
                <a:extLst>
                  <a:ext uri="{0D108BD9-81ED-4DB2-BD59-A6C34878D82A}">
                    <a16:rowId xmlns:a16="http://schemas.microsoft.com/office/drawing/2014/main" val="2684618089"/>
                  </a:ext>
                </a:extLst>
              </a:tr>
            </a:tbl>
          </a:graphicData>
        </a:graphic>
      </p:graphicFrame>
      <p:graphicFrame>
        <p:nvGraphicFramePr>
          <p:cNvPr id="11" name="Content Placeholder 5">
            <a:extLst>
              <a:ext uri="{FF2B5EF4-FFF2-40B4-BE49-F238E27FC236}">
                <a16:creationId xmlns:a16="http://schemas.microsoft.com/office/drawing/2014/main" id="{CCC7596F-764E-2A25-9434-965687993935}"/>
              </a:ext>
            </a:extLst>
          </p:cNvPr>
          <p:cNvGraphicFramePr>
            <a:graphicFrameLocks/>
          </p:cNvGraphicFramePr>
          <p:nvPr>
            <p:extLst>
              <p:ext uri="{D42A27DB-BD31-4B8C-83A1-F6EECF244321}">
                <p14:modId xmlns:p14="http://schemas.microsoft.com/office/powerpoint/2010/main" val="2096582593"/>
              </p:ext>
            </p:extLst>
          </p:nvPr>
        </p:nvGraphicFramePr>
        <p:xfrm>
          <a:off x="4614862" y="3624980"/>
          <a:ext cx="4410075" cy="1397000"/>
        </p:xfrm>
        <a:graphic>
          <a:graphicData uri="http://schemas.openxmlformats.org/drawingml/2006/table">
            <a:tbl>
              <a:tblPr firstRow="1" bandRow="1">
                <a:tableStyleId>{21E4AEA4-8DFA-4A89-87EB-49C32662AFE0}</a:tableStyleId>
              </a:tblPr>
              <a:tblGrid>
                <a:gridCol w="1052513">
                  <a:extLst>
                    <a:ext uri="{9D8B030D-6E8A-4147-A177-3AD203B41FA5}">
                      <a16:colId xmlns:a16="http://schemas.microsoft.com/office/drawing/2014/main" val="485169618"/>
                    </a:ext>
                  </a:extLst>
                </a:gridCol>
                <a:gridCol w="914400">
                  <a:extLst>
                    <a:ext uri="{9D8B030D-6E8A-4147-A177-3AD203B41FA5}">
                      <a16:colId xmlns:a16="http://schemas.microsoft.com/office/drawing/2014/main" val="659544233"/>
                    </a:ext>
                  </a:extLst>
                </a:gridCol>
                <a:gridCol w="933450">
                  <a:extLst>
                    <a:ext uri="{9D8B030D-6E8A-4147-A177-3AD203B41FA5}">
                      <a16:colId xmlns:a16="http://schemas.microsoft.com/office/drawing/2014/main" val="3560127710"/>
                    </a:ext>
                  </a:extLst>
                </a:gridCol>
                <a:gridCol w="704850">
                  <a:extLst>
                    <a:ext uri="{9D8B030D-6E8A-4147-A177-3AD203B41FA5}">
                      <a16:colId xmlns:a16="http://schemas.microsoft.com/office/drawing/2014/main" val="3871971297"/>
                    </a:ext>
                  </a:extLst>
                </a:gridCol>
                <a:gridCol w="804862">
                  <a:extLst>
                    <a:ext uri="{9D8B030D-6E8A-4147-A177-3AD203B41FA5}">
                      <a16:colId xmlns:a16="http://schemas.microsoft.com/office/drawing/2014/main" val="166794168"/>
                    </a:ext>
                  </a:extLst>
                </a:gridCol>
              </a:tblGrid>
              <a:tr h="169745">
                <a:tc>
                  <a:txBody>
                    <a:bodyPr/>
                    <a:lstStyle/>
                    <a:p>
                      <a:r>
                        <a:rPr lang="en-US" sz="1200" dirty="0"/>
                        <a:t>Coefficient</a:t>
                      </a:r>
                    </a:p>
                  </a:txBody>
                  <a:tcPr/>
                </a:tc>
                <a:tc>
                  <a:txBody>
                    <a:bodyPr/>
                    <a:lstStyle/>
                    <a:p>
                      <a:r>
                        <a:rPr lang="en-US" sz="1200" dirty="0"/>
                        <a:t>Estimate</a:t>
                      </a:r>
                    </a:p>
                  </a:txBody>
                  <a:tcPr/>
                </a:tc>
                <a:tc>
                  <a:txBody>
                    <a:bodyPr/>
                    <a:lstStyle/>
                    <a:p>
                      <a:r>
                        <a:rPr lang="en-US" sz="1200" dirty="0"/>
                        <a:t>Std. Error</a:t>
                      </a:r>
                    </a:p>
                  </a:txBody>
                  <a:tcPr/>
                </a:tc>
                <a:tc>
                  <a:txBody>
                    <a:bodyPr/>
                    <a:lstStyle/>
                    <a:p>
                      <a:r>
                        <a:rPr lang="en-US" sz="1200" dirty="0"/>
                        <a:t>z Value</a:t>
                      </a:r>
                    </a:p>
                  </a:txBody>
                  <a:tcPr/>
                </a:tc>
                <a:tc>
                  <a:txBody>
                    <a:bodyPr/>
                    <a:lstStyle/>
                    <a:p>
                      <a:r>
                        <a:rPr lang="en-US" sz="1200" dirty="0"/>
                        <a:t>p Value</a:t>
                      </a:r>
                    </a:p>
                  </a:txBody>
                  <a:tcPr/>
                </a:tc>
                <a:extLst>
                  <a:ext uri="{0D108BD9-81ED-4DB2-BD59-A6C34878D82A}">
                    <a16:rowId xmlns:a16="http://schemas.microsoft.com/office/drawing/2014/main" val="3036267422"/>
                  </a:ext>
                </a:extLst>
              </a:tr>
              <a:tr h="332740">
                <a:tc>
                  <a:txBody>
                    <a:bodyPr/>
                    <a:lstStyle/>
                    <a:p>
                      <a:r>
                        <a:rPr lang="en-US" sz="1200" dirty="0"/>
                        <a:t>Intercept</a:t>
                      </a:r>
                    </a:p>
                  </a:txBody>
                  <a:tcPr/>
                </a:tc>
                <a:tc>
                  <a:txBody>
                    <a:bodyPr/>
                    <a:lstStyle/>
                    <a:p>
                      <a:r>
                        <a:rPr lang="en-US" sz="1200" dirty="0"/>
                        <a:t>1.938</a:t>
                      </a:r>
                    </a:p>
                  </a:txBody>
                  <a:tcPr/>
                </a:tc>
                <a:tc>
                  <a:txBody>
                    <a:bodyPr/>
                    <a:lstStyle/>
                    <a:p>
                      <a:r>
                        <a:rPr lang="en-US" sz="1200" dirty="0"/>
                        <a:t>1.266x10</a:t>
                      </a:r>
                      <a:r>
                        <a:rPr lang="en-US" sz="1200" baseline="30000" dirty="0"/>
                        <a:t>-1</a:t>
                      </a:r>
                      <a:endParaRPr lang="en-US" sz="1200" dirty="0"/>
                    </a:p>
                  </a:txBody>
                  <a:tcPr/>
                </a:tc>
                <a:tc>
                  <a:txBody>
                    <a:bodyPr/>
                    <a:lstStyle/>
                    <a:p>
                      <a:r>
                        <a:rPr lang="en-US" sz="1200" dirty="0"/>
                        <a:t>15.313</a:t>
                      </a:r>
                    </a:p>
                  </a:txBody>
                  <a:tcPr/>
                </a:tc>
                <a:tc>
                  <a:txBody>
                    <a:bodyPr/>
                    <a:lstStyle/>
                    <a:p>
                      <a:r>
                        <a:rPr lang="en-US" sz="1200" dirty="0"/>
                        <a:t>&lt;2x10-</a:t>
                      </a:r>
                      <a:r>
                        <a:rPr lang="en-US" sz="1200" baseline="30000" dirty="0"/>
                        <a:t>16</a:t>
                      </a:r>
                      <a:endParaRPr lang="en-US" sz="1200" dirty="0"/>
                    </a:p>
                  </a:txBody>
                  <a:tcPr/>
                </a:tc>
                <a:extLst>
                  <a:ext uri="{0D108BD9-81ED-4DB2-BD59-A6C34878D82A}">
                    <a16:rowId xmlns:a16="http://schemas.microsoft.com/office/drawing/2014/main" val="523418475"/>
                  </a:ext>
                </a:extLst>
              </a:tr>
              <a:tr h="332740">
                <a:tc>
                  <a:txBody>
                    <a:bodyPr/>
                    <a:lstStyle/>
                    <a:p>
                      <a:r>
                        <a:rPr lang="en-US" sz="1200" dirty="0"/>
                        <a:t>Vehicle Value</a:t>
                      </a:r>
                    </a:p>
                  </a:txBody>
                  <a:tcPr/>
                </a:tc>
                <a:tc>
                  <a:txBody>
                    <a:bodyPr/>
                    <a:lstStyle/>
                    <a:p>
                      <a:r>
                        <a:rPr lang="en-US" sz="1200" dirty="0"/>
                        <a:t>4.393x10</a:t>
                      </a:r>
                      <a:r>
                        <a:rPr lang="en-US" sz="1200" baseline="30000" dirty="0"/>
                        <a:t>-6</a:t>
                      </a:r>
                      <a:endParaRPr lang="en-US" sz="1200" dirty="0"/>
                    </a:p>
                  </a:txBody>
                  <a:tcPr/>
                </a:tc>
                <a:tc>
                  <a:txBody>
                    <a:bodyPr/>
                    <a:lstStyle/>
                    <a:p>
                      <a:r>
                        <a:rPr lang="en-US" sz="1200" dirty="0"/>
                        <a:t>2.241x10</a:t>
                      </a:r>
                      <a:r>
                        <a:rPr lang="en-US" sz="1200" baseline="30000" dirty="0"/>
                        <a:t>-6</a:t>
                      </a:r>
                      <a:endParaRPr lang="en-US" sz="1200" dirty="0"/>
                    </a:p>
                  </a:txBody>
                  <a:tcPr/>
                </a:tc>
                <a:tc>
                  <a:txBody>
                    <a:bodyPr/>
                    <a:lstStyle/>
                    <a:p>
                      <a:r>
                        <a:rPr lang="en-US" sz="1200" dirty="0"/>
                        <a:t>1.960</a:t>
                      </a:r>
                    </a:p>
                  </a:txBody>
                  <a:tcPr/>
                </a:tc>
                <a:tc>
                  <a:txBody>
                    <a:bodyPr/>
                    <a:lstStyle/>
                    <a:p>
                      <a:r>
                        <a:rPr lang="en-US" sz="1200" dirty="0"/>
                        <a:t>0.05 </a:t>
                      </a:r>
                    </a:p>
                  </a:txBody>
                  <a:tcPr/>
                </a:tc>
                <a:extLst>
                  <a:ext uri="{0D108BD9-81ED-4DB2-BD59-A6C34878D82A}">
                    <a16:rowId xmlns:a16="http://schemas.microsoft.com/office/drawing/2014/main" val="3417383883"/>
                  </a:ext>
                </a:extLst>
              </a:tr>
              <a:tr h="22518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log(Drainage Area)</a:t>
                      </a:r>
                    </a:p>
                  </a:txBody>
                  <a:tcPr/>
                </a:tc>
                <a:tc>
                  <a:txBody>
                    <a:bodyPr/>
                    <a:lstStyle/>
                    <a:p>
                      <a:r>
                        <a:rPr lang="en-US" sz="1200" dirty="0"/>
                        <a:t>2.058x10</a:t>
                      </a:r>
                      <a:r>
                        <a:rPr lang="en-US" sz="1200" baseline="30000" dirty="0"/>
                        <a:t>-1</a:t>
                      </a:r>
                      <a:endParaRPr lang="en-US" sz="1200" dirty="0"/>
                    </a:p>
                  </a:txBody>
                  <a:tcPr/>
                </a:tc>
                <a:tc>
                  <a:txBody>
                    <a:bodyPr/>
                    <a:lstStyle/>
                    <a:p>
                      <a:r>
                        <a:rPr lang="en-US" sz="1200" dirty="0"/>
                        <a:t>4.851x10</a:t>
                      </a:r>
                      <a:r>
                        <a:rPr lang="en-US" sz="1200" baseline="30000" dirty="0"/>
                        <a:t>-2</a:t>
                      </a:r>
                      <a:endParaRPr lang="en-US" sz="1200" dirty="0"/>
                    </a:p>
                  </a:txBody>
                  <a:tcPr/>
                </a:tc>
                <a:tc>
                  <a:txBody>
                    <a:bodyPr/>
                    <a:lstStyle/>
                    <a:p>
                      <a:r>
                        <a:rPr lang="en-US" sz="1200" dirty="0"/>
                        <a:t>4.242</a:t>
                      </a:r>
                    </a:p>
                  </a:txBody>
                  <a:tcPr/>
                </a:tc>
                <a:tc>
                  <a:txBody>
                    <a:bodyPr/>
                    <a:lstStyle/>
                    <a:p>
                      <a:r>
                        <a:rPr lang="en-US" sz="1200" dirty="0"/>
                        <a:t>2.22x10</a:t>
                      </a:r>
                      <a:r>
                        <a:rPr lang="en-US" sz="1200" baseline="30000" dirty="0"/>
                        <a:t>-5</a:t>
                      </a:r>
                      <a:endParaRPr lang="en-US" sz="1200" dirty="0"/>
                    </a:p>
                  </a:txBody>
                  <a:tcPr/>
                </a:tc>
                <a:extLst>
                  <a:ext uri="{0D108BD9-81ED-4DB2-BD59-A6C34878D82A}">
                    <a16:rowId xmlns:a16="http://schemas.microsoft.com/office/drawing/2014/main" val="1463471036"/>
                  </a:ext>
                </a:extLst>
              </a:tr>
            </a:tbl>
          </a:graphicData>
        </a:graphic>
      </p:graphicFrame>
      <p:pic>
        <p:nvPicPr>
          <p:cNvPr id="5" name="Recorded Sound">
            <a:hlinkClick r:id="" action="ppaction://media"/>
            <a:extLst>
              <a:ext uri="{FF2B5EF4-FFF2-40B4-BE49-F238E27FC236}">
                <a16:creationId xmlns:a16="http://schemas.microsoft.com/office/drawing/2014/main" id="{F580F798-6E71-B4BA-DDFE-345AC2FCDC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79" y="4737100"/>
            <a:ext cx="406400" cy="406400"/>
          </a:xfrm>
          <a:prstGeom prst="rect">
            <a:avLst/>
          </a:prstGeom>
        </p:spPr>
      </p:pic>
    </p:spTree>
    <p:extLst>
      <p:ext uri="{BB962C8B-B14F-4D97-AF65-F5344CB8AC3E}">
        <p14:creationId xmlns:p14="http://schemas.microsoft.com/office/powerpoint/2010/main" val="3095788811"/>
      </p:ext>
    </p:extLst>
  </p:cSld>
  <p:clrMapOvr>
    <a:masterClrMapping/>
  </p:clrMapOvr>
  <mc:AlternateContent xmlns:mc="http://schemas.openxmlformats.org/markup-compatibility/2006" xmlns:p14="http://schemas.microsoft.com/office/powerpoint/2010/main">
    <mc:Choice Requires="p14">
      <p:transition spd="slow" p14:dur="2000" advTm="19259"/>
    </mc:Choice>
    <mc:Fallback xmlns="">
      <p:transition spd="slow" advTm="192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11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86D37-8254-EDEB-9653-FE162BA8141B}"/>
              </a:ext>
            </a:extLst>
          </p:cNvPr>
          <p:cNvSpPr>
            <a:spLocks noGrp="1"/>
          </p:cNvSpPr>
          <p:nvPr>
            <p:ph type="title"/>
          </p:nvPr>
        </p:nvSpPr>
        <p:spPr>
          <a:xfrm>
            <a:off x="457200" y="436960"/>
            <a:ext cx="8229600" cy="801290"/>
          </a:xfrm>
        </p:spPr>
        <p:txBody>
          <a:bodyPr/>
          <a:lstStyle/>
          <a:p>
            <a:r>
              <a:rPr lang="en-US" dirty="0"/>
              <a:t>Final Summary</a:t>
            </a:r>
          </a:p>
        </p:txBody>
      </p:sp>
      <p:sp>
        <p:nvSpPr>
          <p:cNvPr id="3" name="Content Placeholder 2">
            <a:extLst>
              <a:ext uri="{FF2B5EF4-FFF2-40B4-BE49-F238E27FC236}">
                <a16:creationId xmlns:a16="http://schemas.microsoft.com/office/drawing/2014/main" id="{90ABA44F-4960-B896-1F5F-2A667ABD76FC}"/>
              </a:ext>
            </a:extLst>
          </p:cNvPr>
          <p:cNvSpPr>
            <a:spLocks noGrp="1"/>
          </p:cNvSpPr>
          <p:nvPr>
            <p:ph idx="1"/>
          </p:nvPr>
        </p:nvSpPr>
        <p:spPr>
          <a:xfrm>
            <a:off x="457200" y="1085851"/>
            <a:ext cx="8229600" cy="3724274"/>
          </a:xfrm>
        </p:spPr>
        <p:txBody>
          <a:bodyPr/>
          <a:lstStyle/>
          <a:p>
            <a:pPr marL="457200" lvl="0" indent="-342900" algn="l" rtl="0">
              <a:spcBef>
                <a:spcPts val="0"/>
              </a:spcBef>
              <a:spcAft>
                <a:spcPts val="0"/>
              </a:spcAft>
              <a:buSzPts val="1800"/>
              <a:buChar char="●"/>
            </a:pPr>
            <a:r>
              <a:rPr lang="en-US" sz="2000" dirty="0"/>
              <a:t>The overall goal of our project was to look at the relationship between water availability and adaptation measures</a:t>
            </a:r>
          </a:p>
          <a:p>
            <a:pPr marL="457200" lvl="0" indent="-342900" algn="l" rtl="0">
              <a:spcBef>
                <a:spcPts val="0"/>
              </a:spcBef>
              <a:spcAft>
                <a:spcPts val="0"/>
              </a:spcAft>
              <a:buSzPts val="1800"/>
              <a:buChar char="●"/>
            </a:pPr>
            <a:r>
              <a:rPr lang="en-US" sz="2000" dirty="0"/>
              <a:t>We saw a significant relationship between the natural log of drainage area and adaptation</a:t>
            </a:r>
          </a:p>
          <a:p>
            <a:pPr marL="457200" lvl="0" indent="-342900" algn="l" rtl="0">
              <a:spcBef>
                <a:spcPts val="0"/>
              </a:spcBef>
              <a:spcAft>
                <a:spcPts val="0"/>
              </a:spcAft>
              <a:buSzPts val="1800"/>
              <a:buChar char="●"/>
            </a:pPr>
            <a:r>
              <a:rPr lang="en-US" sz="2000" dirty="0"/>
              <a:t>We saw a significant relationship between the natural log of drainage area and individual adaptation categories</a:t>
            </a:r>
          </a:p>
          <a:p>
            <a:pPr marL="457200" lvl="0" indent="-342900" algn="l" rtl="0">
              <a:spcBef>
                <a:spcPts val="0"/>
              </a:spcBef>
              <a:spcAft>
                <a:spcPts val="0"/>
              </a:spcAft>
              <a:buSzPts val="1800"/>
              <a:buChar char="●"/>
            </a:pPr>
            <a:r>
              <a:rPr lang="en-US" sz="2000" dirty="0"/>
              <a:t>We saw a significant relationship between wealth and each category of adaptation</a:t>
            </a:r>
          </a:p>
          <a:p>
            <a:pPr marL="457200" lvl="0" indent="-342900" algn="l" rtl="0">
              <a:spcBef>
                <a:spcPts val="0"/>
              </a:spcBef>
              <a:spcAft>
                <a:spcPts val="0"/>
              </a:spcAft>
              <a:buSzPts val="1800"/>
              <a:buChar char="●"/>
            </a:pPr>
            <a:r>
              <a:rPr lang="en-US" sz="2000" dirty="0"/>
              <a:t>When wealth and drainage area are both used as predictors, wealth is significant for all four categories of adaptation and natural log of drainage area is only significant for forest conservation and pasture management</a:t>
            </a:r>
          </a:p>
          <a:p>
            <a:endParaRPr lang="en-US" dirty="0"/>
          </a:p>
        </p:txBody>
      </p:sp>
    </p:spTree>
    <p:extLst>
      <p:ext uri="{BB962C8B-B14F-4D97-AF65-F5344CB8AC3E}">
        <p14:creationId xmlns:p14="http://schemas.microsoft.com/office/powerpoint/2010/main" val="3808612614"/>
      </p:ext>
    </p:extLst>
  </p:cSld>
  <p:clrMapOvr>
    <a:masterClrMapping/>
  </p:clrMapOvr>
</p:sld>
</file>

<file path=ppt/theme/theme1.xml><?xml version="1.0" encoding="utf-8"?>
<a:theme xmlns:a="http://schemas.openxmlformats.org/drawingml/2006/main" name="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NCStateU-horizontal-left-logo</Template>
  <TotalTime>554</TotalTime>
  <Words>1400</Words>
  <Application>Microsoft Office PowerPoint</Application>
  <PresentationFormat>On-screen Show (16:9)</PresentationFormat>
  <Paragraphs>307</Paragraphs>
  <Slides>9</Slides>
  <Notes>8</Notes>
  <HiddenSlides>0</HiddenSlides>
  <MMClips>8</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NCStateU-horizontal-left-logo</vt:lpstr>
      <vt:lpstr>Examining the Relationship Between Water Availability and Adoption of Adaptation Measures</vt:lpstr>
      <vt:lpstr>Project Background</vt:lpstr>
      <vt:lpstr>Project Background – Our Focus</vt:lpstr>
      <vt:lpstr>Research Questions</vt:lpstr>
      <vt:lpstr>Results: Simple Logistic Regression</vt:lpstr>
      <vt:lpstr>Results: Separating by Adaptation Category</vt:lpstr>
      <vt:lpstr>Results: Looking at Wealth</vt:lpstr>
      <vt:lpstr>Results: Models with Wealth and  Drainage Area</vt:lpstr>
      <vt:lpstr>Final 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Examining the Relationship Between Water Availability and Adoption of Adaptation Measures</dc:title>
  <dc:creator>Annie Brinza</dc:creator>
  <cp:lastModifiedBy>Nicole Levin</cp:lastModifiedBy>
  <cp:revision>16</cp:revision>
  <dcterms:created xsi:type="dcterms:W3CDTF">2023-07-21T16:27:02Z</dcterms:created>
  <dcterms:modified xsi:type="dcterms:W3CDTF">2023-07-22T19:07:05Z</dcterms:modified>
</cp:coreProperties>
</file>

<file path=docProps/thumbnail.jpeg>
</file>